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handoutMasterIdLst>
    <p:handoutMasterId r:id="rId49"/>
  </p:handoutMasterIdLst>
  <p:sldIdLst>
    <p:sldId id="303" r:id="rId2"/>
    <p:sldId id="301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304" r:id="rId22"/>
    <p:sldId id="280" r:id="rId23"/>
    <p:sldId id="308" r:id="rId24"/>
    <p:sldId id="281" r:id="rId25"/>
    <p:sldId id="282" r:id="rId26"/>
    <p:sldId id="283" r:id="rId27"/>
    <p:sldId id="309" r:id="rId28"/>
    <p:sldId id="306" r:id="rId29"/>
    <p:sldId id="284" r:id="rId30"/>
    <p:sldId id="285" r:id="rId31"/>
    <p:sldId id="286" r:id="rId32"/>
    <p:sldId id="287" r:id="rId33"/>
    <p:sldId id="310" r:id="rId34"/>
    <p:sldId id="288" r:id="rId35"/>
    <p:sldId id="289" r:id="rId36"/>
    <p:sldId id="311" r:id="rId37"/>
    <p:sldId id="290" r:id="rId38"/>
    <p:sldId id="291" r:id="rId39"/>
    <p:sldId id="292" r:id="rId40"/>
    <p:sldId id="307" r:id="rId41"/>
    <p:sldId id="293" r:id="rId42"/>
    <p:sldId id="312" r:id="rId43"/>
    <p:sldId id="294" r:id="rId44"/>
    <p:sldId id="296" r:id="rId45"/>
    <p:sldId id="297" r:id="rId46"/>
    <p:sldId id="295" r:id="rId47"/>
    <p:sldId id="302" r:id="rId4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730A"/>
    <a:srgbClr val="53440D"/>
    <a:srgbClr val="993366"/>
    <a:srgbClr val="D94439"/>
    <a:srgbClr val="000000"/>
    <a:srgbClr val="FFCC99"/>
    <a:srgbClr val="FF9900"/>
    <a:srgbClr val="00808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20" autoAdjust="0"/>
    <p:restoredTop sz="94660"/>
  </p:normalViewPr>
  <p:slideViewPr>
    <p:cSldViewPr>
      <p:cViewPr varScale="1">
        <p:scale>
          <a:sx n="75" d="100"/>
          <a:sy n="75" d="100"/>
        </p:scale>
        <p:origin x="-360" y="-84"/>
      </p:cViewPr>
      <p:guideLst>
        <p:guide orient="horz" pos="912"/>
        <p:guide orient="horz" pos="2112"/>
        <p:guide orient="horz" pos="1200"/>
        <p:guide pos="240"/>
        <p:guide pos="336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0.xml"/><Relationship Id="rId13" Type="http://schemas.openxmlformats.org/officeDocument/2006/relationships/slide" Target="slides/slide16.xml"/><Relationship Id="rId18" Type="http://schemas.openxmlformats.org/officeDocument/2006/relationships/slide" Target="slides/slide23.xml"/><Relationship Id="rId26" Type="http://schemas.openxmlformats.org/officeDocument/2006/relationships/slide" Target="slides/slide33.xml"/><Relationship Id="rId3" Type="http://schemas.openxmlformats.org/officeDocument/2006/relationships/slide" Target="slides/slide5.xml"/><Relationship Id="rId21" Type="http://schemas.openxmlformats.org/officeDocument/2006/relationships/slide" Target="slides/slide27.xml"/><Relationship Id="rId34" Type="http://schemas.openxmlformats.org/officeDocument/2006/relationships/slide" Target="slides/slide45.xml"/><Relationship Id="rId7" Type="http://schemas.openxmlformats.org/officeDocument/2006/relationships/slide" Target="slides/slide9.xml"/><Relationship Id="rId12" Type="http://schemas.openxmlformats.org/officeDocument/2006/relationships/slide" Target="slides/slide15.xml"/><Relationship Id="rId17" Type="http://schemas.openxmlformats.org/officeDocument/2006/relationships/slide" Target="slides/slide22.xml"/><Relationship Id="rId25" Type="http://schemas.openxmlformats.org/officeDocument/2006/relationships/slide" Target="slides/slide32.xml"/><Relationship Id="rId33" Type="http://schemas.openxmlformats.org/officeDocument/2006/relationships/slide" Target="slides/slide44.xml"/><Relationship Id="rId2" Type="http://schemas.openxmlformats.org/officeDocument/2006/relationships/slide" Target="slides/slide4.xml"/><Relationship Id="rId16" Type="http://schemas.openxmlformats.org/officeDocument/2006/relationships/slide" Target="slides/slide21.xml"/><Relationship Id="rId20" Type="http://schemas.openxmlformats.org/officeDocument/2006/relationships/slide" Target="slides/slide26.xml"/><Relationship Id="rId29" Type="http://schemas.openxmlformats.org/officeDocument/2006/relationships/slide" Target="slides/slide37.xml"/><Relationship Id="rId1" Type="http://schemas.openxmlformats.org/officeDocument/2006/relationships/slide" Target="slides/slide1.xml"/><Relationship Id="rId6" Type="http://schemas.openxmlformats.org/officeDocument/2006/relationships/slide" Target="slides/slide8.xml"/><Relationship Id="rId11" Type="http://schemas.openxmlformats.org/officeDocument/2006/relationships/slide" Target="slides/slide14.xml"/><Relationship Id="rId24" Type="http://schemas.openxmlformats.org/officeDocument/2006/relationships/slide" Target="slides/slide31.xml"/><Relationship Id="rId32" Type="http://schemas.openxmlformats.org/officeDocument/2006/relationships/slide" Target="slides/slide42.xml"/><Relationship Id="rId5" Type="http://schemas.openxmlformats.org/officeDocument/2006/relationships/slide" Target="slides/slide7.xml"/><Relationship Id="rId15" Type="http://schemas.openxmlformats.org/officeDocument/2006/relationships/slide" Target="slides/slide20.xml"/><Relationship Id="rId23" Type="http://schemas.openxmlformats.org/officeDocument/2006/relationships/slide" Target="slides/slide30.xml"/><Relationship Id="rId28" Type="http://schemas.openxmlformats.org/officeDocument/2006/relationships/slide" Target="slides/slide35.xml"/><Relationship Id="rId36" Type="http://schemas.openxmlformats.org/officeDocument/2006/relationships/slide" Target="slides/slide47.xml"/><Relationship Id="rId10" Type="http://schemas.openxmlformats.org/officeDocument/2006/relationships/slide" Target="slides/slide13.xml"/><Relationship Id="rId19" Type="http://schemas.openxmlformats.org/officeDocument/2006/relationships/slide" Target="slides/slide25.xml"/><Relationship Id="rId31" Type="http://schemas.openxmlformats.org/officeDocument/2006/relationships/slide" Target="slides/slide41.xml"/><Relationship Id="rId4" Type="http://schemas.openxmlformats.org/officeDocument/2006/relationships/slide" Target="slides/slide6.xml"/><Relationship Id="rId9" Type="http://schemas.openxmlformats.org/officeDocument/2006/relationships/slide" Target="slides/slide12.xml"/><Relationship Id="rId14" Type="http://schemas.openxmlformats.org/officeDocument/2006/relationships/slide" Target="slides/slide18.xml"/><Relationship Id="rId22" Type="http://schemas.openxmlformats.org/officeDocument/2006/relationships/slide" Target="slides/slide28.xml"/><Relationship Id="rId27" Type="http://schemas.openxmlformats.org/officeDocument/2006/relationships/slide" Target="slides/slide34.xml"/><Relationship Id="rId30" Type="http://schemas.openxmlformats.org/officeDocument/2006/relationships/slide" Target="slides/slide40.xml"/><Relationship Id="rId35" Type="http://schemas.openxmlformats.org/officeDocument/2006/relationships/slide" Target="slides/slide4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  <a:defRPr kumimoji="1" sz="1200" b="1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  <a:defRPr kumimoji="1" sz="1200" b="1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75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  <a:defRPr kumimoji="1" sz="1200" b="1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75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  <a:defRPr kumimoji="1" sz="1200" b="1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ED10B653-6557-4D83-82ED-FF06133871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267200" y="2514600"/>
            <a:ext cx="4495800" cy="2286000"/>
          </a:xfrm>
        </p:spPr>
        <p:txBody>
          <a:bodyPr anchor="t"/>
          <a:lstStyle>
            <a:lvl1pPr algn="ctr"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5F3CD203-632D-4616-BAF1-2574838CA8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ext Box 5"/>
          <p:cNvSpPr txBox="1">
            <a:spLocks noChangeArrowheads="1"/>
          </p:cNvSpPr>
          <p:nvPr userDrawn="1"/>
        </p:nvSpPr>
        <p:spPr bwMode="auto">
          <a:xfrm>
            <a:off x="1371600" y="609600"/>
            <a:ext cx="64008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4000" dirty="0">
                <a:solidFill>
                  <a:srgbClr val="261349"/>
                </a:solidFill>
                <a:latin typeface="Arial Black" pitchFamily="34" charset="0"/>
              </a:rPr>
              <a:t>Discovering </a:t>
            </a:r>
            <a:r>
              <a:rPr lang="en-US" sz="4000" dirty="0" smtClean="0">
                <a:solidFill>
                  <a:srgbClr val="261349"/>
                </a:solidFill>
                <a:latin typeface="Arial Black" pitchFamily="34" charset="0"/>
              </a:rPr>
              <a:t/>
            </a:r>
            <a:br>
              <a:rPr lang="en-US" sz="4000" dirty="0" smtClean="0">
                <a:solidFill>
                  <a:srgbClr val="261349"/>
                </a:solidFill>
                <a:latin typeface="Arial Black" pitchFamily="34" charset="0"/>
              </a:rPr>
            </a:br>
            <a:r>
              <a:rPr lang="en-US" sz="4000" dirty="0" smtClean="0">
                <a:solidFill>
                  <a:srgbClr val="261349"/>
                </a:solidFill>
                <a:latin typeface="Arial Black" pitchFamily="34" charset="0"/>
              </a:rPr>
              <a:t>        Computers </a:t>
            </a:r>
            <a:r>
              <a:rPr lang="en-US" sz="4000" dirty="0">
                <a:solidFill>
                  <a:srgbClr val="261349"/>
                </a:solidFill>
                <a:latin typeface="Arial Black" pitchFamily="34" charset="0"/>
              </a:rPr>
              <a:t>2009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3200400"/>
            <a:ext cx="4151001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BBEE50-3B8D-45C1-90F7-317EEBE410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0525" y="0"/>
            <a:ext cx="2149475" cy="58483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2100" y="0"/>
            <a:ext cx="6296025" cy="58483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28EE4E-0079-42DD-8E83-8665A199F4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C8BE58-414D-4F41-892D-9B5AB63E68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D333CA-A9A9-4897-A174-1650DC143D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2100" y="1090613"/>
            <a:ext cx="4216400" cy="47577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0900" y="1090613"/>
            <a:ext cx="4216400" cy="47577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204670-3F77-4836-8B91-37CC2CFAED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76D221-BB50-4E33-B71F-423C6D319A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B9D9A3-932D-477B-8692-80FA34FEA7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17D37F-FD75-4BA9-AB47-C6EAB12586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316202-99EB-4044-998A-D48369A990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16FFB3-5CA0-4CFB-A11D-972E3F0D86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6BE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ChangeArrowheads="1"/>
          </p:cNvSpPr>
          <p:nvPr/>
        </p:nvSpPr>
        <p:spPr bwMode="auto">
          <a:xfrm>
            <a:off x="6019800" y="914400"/>
            <a:ext cx="3124200" cy="5943600"/>
          </a:xfrm>
          <a:prstGeom prst="rect">
            <a:avLst/>
          </a:prstGeom>
          <a:solidFill>
            <a:srgbClr val="E9D793"/>
          </a:solidFill>
          <a:ln w="5715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128003" name="Rectangle 3"/>
          <p:cNvSpPr>
            <a:spLocks noChangeArrowheads="1"/>
          </p:cNvSpPr>
          <p:nvPr/>
        </p:nvSpPr>
        <p:spPr bwMode="auto">
          <a:xfrm>
            <a:off x="4940300" y="6061075"/>
            <a:ext cx="4203700" cy="796925"/>
          </a:xfrm>
          <a:prstGeom prst="rect">
            <a:avLst/>
          </a:prstGeom>
          <a:solidFill>
            <a:srgbClr val="000066"/>
          </a:solidFill>
          <a:ln w="5715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0250" y="6248400"/>
            <a:ext cx="16700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Arial Narrow" pitchFamily="34" charset="0"/>
              </a:defRPr>
            </a:lvl1pPr>
          </a:lstStyle>
          <a:p>
            <a:pPr>
              <a:defRPr/>
            </a:pPr>
            <a:fld id="{E76D55B7-779A-41B1-B43E-97313BA3F2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8005" name="Line 5"/>
          <p:cNvSpPr>
            <a:spLocks noChangeShapeType="1"/>
          </p:cNvSpPr>
          <p:nvPr/>
        </p:nvSpPr>
        <p:spPr bwMode="auto">
          <a:xfrm>
            <a:off x="0" y="838200"/>
            <a:ext cx="6070600" cy="0"/>
          </a:xfrm>
          <a:prstGeom prst="line">
            <a:avLst/>
          </a:prstGeom>
          <a:noFill/>
          <a:ln w="63500" cmpd="thinThick">
            <a:solidFill>
              <a:srgbClr val="000066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2100" y="1090613"/>
            <a:ext cx="8585200" cy="4757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4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0"/>
            <a:ext cx="85852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04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ransition spd="med">
    <p:wipe dir="r"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9pPr>
    </p:titleStyle>
    <p:bodyStyle>
      <a:lvl1pPr marL="533400" indent="-5334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Monotype Sorts" pitchFamily="2" charset="2"/>
        <a:buChar char="•"/>
        <a:defRPr kumimoji="1" sz="2800" b="1">
          <a:solidFill>
            <a:srgbClr val="000000"/>
          </a:solidFill>
          <a:latin typeface="+mn-lt"/>
          <a:ea typeface="+mn-ea"/>
          <a:cs typeface="+mn-cs"/>
        </a:defRPr>
      </a:lvl1pPr>
      <a:lvl2pPr marL="609600" indent="-495300" algn="l" rtl="0" eaLnBrk="0" fontAlgn="base" hangingPunct="0">
        <a:spcBef>
          <a:spcPct val="5000"/>
        </a:spcBef>
        <a:spcAft>
          <a:spcPct val="0"/>
        </a:spcAft>
        <a:buClr>
          <a:srgbClr val="000066"/>
        </a:buClr>
        <a:buFont typeface="Wingdings" pitchFamily="2" charset="2"/>
        <a:buChar char="Ø"/>
        <a:defRPr kumimoji="1" sz="2600" b="1">
          <a:solidFill>
            <a:srgbClr val="000000"/>
          </a:solidFill>
          <a:latin typeface="+mn-lt"/>
        </a:defRPr>
      </a:lvl2pPr>
      <a:lvl3pPr marL="1028700" indent="-457200" algn="l" rtl="0" eaLnBrk="0" fontAlgn="base" hangingPunct="0">
        <a:spcBef>
          <a:spcPct val="20000"/>
        </a:spcBef>
        <a:spcAft>
          <a:spcPct val="0"/>
        </a:spcAft>
        <a:buClr>
          <a:srgbClr val="000066"/>
        </a:buClr>
        <a:buFont typeface="Wingdings" pitchFamily="2" charset="2"/>
        <a:buChar char="§"/>
        <a:defRPr kumimoji="1" sz="2400">
          <a:solidFill>
            <a:srgbClr val="000000"/>
          </a:solidFill>
          <a:latin typeface="+mn-lt"/>
        </a:defRPr>
      </a:lvl3pPr>
      <a:lvl4pPr marL="1358900" indent="-3810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rgbClr val="000000"/>
          </a:solidFill>
          <a:latin typeface="+mn-lt"/>
        </a:defRPr>
      </a:lvl4pPr>
      <a:lvl5pPr marL="1752600" indent="-3810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rgbClr val="000000"/>
          </a:solidFill>
          <a:latin typeface="+mn-lt"/>
        </a:defRPr>
      </a:lvl5pPr>
      <a:lvl6pPr marL="2209800" indent="-381000" algn="l" rtl="0" eaLnBrk="0" fontAlgn="base" hangingPunct="0">
        <a:spcBef>
          <a:spcPct val="20000"/>
        </a:spcBef>
        <a:spcAft>
          <a:spcPct val="0"/>
        </a:spcAft>
        <a:defRPr kumimoji="1" sz="2000">
          <a:solidFill>
            <a:srgbClr val="000000"/>
          </a:solidFill>
          <a:latin typeface="+mn-lt"/>
        </a:defRPr>
      </a:lvl6pPr>
      <a:lvl7pPr marL="2667000" indent="-381000" algn="l" rtl="0" eaLnBrk="0" fontAlgn="base" hangingPunct="0">
        <a:spcBef>
          <a:spcPct val="20000"/>
        </a:spcBef>
        <a:spcAft>
          <a:spcPct val="0"/>
        </a:spcAft>
        <a:defRPr kumimoji="1" sz="2000">
          <a:solidFill>
            <a:srgbClr val="000000"/>
          </a:solidFill>
          <a:latin typeface="+mn-lt"/>
        </a:defRPr>
      </a:lvl7pPr>
      <a:lvl8pPr marL="3124200" indent="-381000" algn="l" rtl="0" eaLnBrk="0" fontAlgn="base" hangingPunct="0">
        <a:spcBef>
          <a:spcPct val="20000"/>
        </a:spcBef>
        <a:spcAft>
          <a:spcPct val="0"/>
        </a:spcAft>
        <a:defRPr kumimoji="1" sz="2000">
          <a:solidFill>
            <a:srgbClr val="000000"/>
          </a:solidFill>
          <a:latin typeface="+mn-lt"/>
        </a:defRPr>
      </a:lvl8pPr>
      <a:lvl9pPr marL="3581400" indent="-381000" algn="l" rtl="0" eaLnBrk="0" fontAlgn="base" hangingPunct="0">
        <a:spcBef>
          <a:spcPct val="20000"/>
        </a:spcBef>
        <a:spcAft>
          <a:spcPct val="0"/>
        </a:spcAft>
        <a:defRPr kumimoji="1" sz="20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hyperlink" Target="http://www.scsite.com/dc2009cp/ch3/weblink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hyperlink" Target="http://www.scsite.com/dc2009cp/ch3/weblink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hyperlink" Target="http://www.scsite.com/dc2009cp/ch3/weblink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hyperlink" Target="http://www.scsite.com/dc2009cp/ch3/weblink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hyperlink" Target="03_fl_mediacell_a.wmv" TargetMode="External"/><Relationship Id="rId4" Type="http://schemas.openxmlformats.org/officeDocument/2006/relationships/hyperlink" Target="03_windowsgameadvisor.wmv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7" Type="http://schemas.openxmlformats.org/officeDocument/2006/relationships/image" Target="../media/image33.gif"/><Relationship Id="rId2" Type="http://schemas.openxmlformats.org/officeDocument/2006/relationships/hyperlink" Target="http://www.scsite.com/dc2009cp/ch3/weblink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gif"/><Relationship Id="rId5" Type="http://schemas.openxmlformats.org/officeDocument/2006/relationships/image" Target="../media/image31.gif"/><Relationship Id="rId4" Type="http://schemas.openxmlformats.org/officeDocument/2006/relationships/image" Target="../media/image30.gi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site.com/dc2009cp/ch3/weblink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site.com/dc2009cp/ch3/weblink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267200" y="3581400"/>
            <a:ext cx="4495800" cy="2286000"/>
          </a:xfrm>
        </p:spPr>
        <p:txBody>
          <a:bodyPr/>
          <a:lstStyle/>
          <a:p>
            <a:r>
              <a:rPr lang="en-US" smtClean="0"/>
              <a:t>Chapter 3 </a:t>
            </a:r>
            <a:br>
              <a:rPr lang="en-US" smtClean="0"/>
            </a:br>
            <a:r>
              <a:rPr lang="en-US" smtClean="0"/>
              <a:t>Application Software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Business Software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5857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</a:t>
            </a:r>
            <a:r>
              <a:rPr lang="en-US" smtClean="0">
                <a:solidFill>
                  <a:srgbClr val="D94439"/>
                </a:solidFill>
              </a:rPr>
              <a:t>word processing software</a:t>
            </a:r>
            <a:r>
              <a:rPr lang="en-US" smtClean="0"/>
              <a:t>?</a:t>
            </a:r>
          </a:p>
        </p:txBody>
      </p:sp>
      <p:sp>
        <p:nvSpPr>
          <p:cNvPr id="12292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422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kumimoji="1" lang="en-US" sz="1200">
                <a:solidFill>
                  <a:srgbClr val="000099"/>
                </a:solidFill>
                <a:latin typeface="Arial Narrow" pitchFamily="34" charset="0"/>
              </a:rPr>
              <a:t>p. 138 – 139 Fig. 3-5</a:t>
            </a:r>
          </a:p>
        </p:txBody>
      </p:sp>
      <p:sp>
        <p:nvSpPr>
          <p:cNvPr id="19468" name="Rectangle 12"/>
          <p:cNvSpPr>
            <a:spLocks noChangeArrowheads="1"/>
          </p:cNvSpPr>
          <p:nvPr/>
        </p:nvSpPr>
        <p:spPr bwMode="auto">
          <a:xfrm>
            <a:off x="304800" y="1524000"/>
            <a:ext cx="85852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Allows users to </a:t>
            </a:r>
            <a:r>
              <a:rPr kumimoji="1" lang="en-US" sz="2600" b="1">
                <a:solidFill>
                  <a:srgbClr val="D94439"/>
                </a:solidFill>
                <a:latin typeface="Times New Roman" pitchFamily="18" charset="0"/>
              </a:rPr>
              <a:t>create</a:t>
            </a: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 and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manipulate text and graphics</a:t>
            </a:r>
          </a:p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 b="1">
                <a:solidFill>
                  <a:srgbClr val="D94439"/>
                </a:solidFill>
                <a:latin typeface="Times New Roman" pitchFamily="18" charset="0"/>
              </a:rPr>
              <a:t>Clip art</a:t>
            </a: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 is a collection </a:t>
            </a:r>
            <a:br>
              <a:rPr kumimoji="1" lang="en-US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of graphics </a:t>
            </a:r>
            <a:br>
              <a:rPr kumimoji="1" lang="en-US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that you can</a:t>
            </a:r>
            <a:br>
              <a:rPr kumimoji="1" lang="en-US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insert in</a:t>
            </a:r>
            <a:br>
              <a:rPr kumimoji="1" lang="en-US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documents</a:t>
            </a: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2299" name="AutoShape 14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0" name="Text Box 15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0" y="4800600"/>
            <a:ext cx="1981200" cy="1295400"/>
            <a:chOff x="0" y="3024"/>
            <a:chExt cx="1248" cy="816"/>
          </a:xfrm>
        </p:grpSpPr>
        <p:sp>
          <p:nvSpPr>
            <p:cNvPr id="12297" name="Rectangle 18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Link,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Chapter 3, Click Web Link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then click Word Processing Software below Chapter 3</a:t>
              </a:r>
            </a:p>
          </p:txBody>
        </p:sp>
        <p:sp>
          <p:nvSpPr>
            <p:cNvPr id="12298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3" name="Picture 12" descr="CFig3-05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1905000"/>
            <a:ext cx="3570723" cy="3503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4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 bldLvl="5" autoUpdateAnimBg="0" advAuto="1000"/>
      <p:bldP spid="19468" grpId="0" build="p" bldLvl="3" autoUpdateAnimBg="0" advAuto="300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Business Software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2200"/>
            <a:ext cx="8039100" cy="749300"/>
          </a:xfrm>
        </p:spPr>
        <p:txBody>
          <a:bodyPr/>
          <a:lstStyle/>
          <a:p>
            <a:pPr marL="0" indent="0">
              <a:buFont typeface="Monotype Sorts" pitchFamily="2" charset="2"/>
              <a:buNone/>
            </a:pPr>
            <a:r>
              <a:rPr lang="en-US" smtClean="0"/>
              <a:t>What are popular word processing features?</a:t>
            </a:r>
          </a:p>
        </p:txBody>
      </p:sp>
      <p:sp>
        <p:nvSpPr>
          <p:cNvPr id="13316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748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kumimoji="1" lang="en-US" sz="1200">
                <a:solidFill>
                  <a:srgbClr val="000099"/>
                </a:solidFill>
                <a:latin typeface="Arial Narrow" pitchFamily="34" charset="0"/>
              </a:rPr>
              <a:t>p. 140 Fig. 3-6</a:t>
            </a:r>
          </a:p>
        </p:txBody>
      </p:sp>
      <p:sp>
        <p:nvSpPr>
          <p:cNvPr id="21516" name="AutoShape 12"/>
          <p:cNvSpPr>
            <a:spLocks noChangeArrowheads="1"/>
          </p:cNvSpPr>
          <p:nvPr/>
        </p:nvSpPr>
        <p:spPr bwMode="auto">
          <a:xfrm>
            <a:off x="3541713" y="1600200"/>
            <a:ext cx="2020887" cy="996950"/>
          </a:xfrm>
          <a:prstGeom prst="roundRect">
            <a:avLst>
              <a:gd name="adj" fmla="val 16667"/>
            </a:avLst>
          </a:prstGeom>
          <a:solidFill>
            <a:srgbClr val="008080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0" tIns="0" rIns="0" bIns="0" anchor="ctr"/>
          <a:lstStyle/>
          <a:p>
            <a:pPr algn="ctr">
              <a:defRPr/>
            </a:pPr>
            <a:r>
              <a:rPr kumimoji="1" lang="en-US" sz="22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AutoFormat</a:t>
            </a:r>
          </a:p>
        </p:txBody>
      </p:sp>
      <p:sp>
        <p:nvSpPr>
          <p:cNvPr id="21517" name="AutoShape 13"/>
          <p:cNvSpPr>
            <a:spLocks noChangeArrowheads="1"/>
          </p:cNvSpPr>
          <p:nvPr/>
        </p:nvSpPr>
        <p:spPr bwMode="auto">
          <a:xfrm>
            <a:off x="1143000" y="1600200"/>
            <a:ext cx="2019300" cy="998538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0" tIns="0" rIns="0" bIns="0" anchor="ctr"/>
          <a:lstStyle/>
          <a:p>
            <a:pPr algn="ctr">
              <a:defRPr/>
            </a:pPr>
            <a:r>
              <a:rPr kumimoji="1" lang="en-US" sz="22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AutoCorrect</a:t>
            </a:r>
          </a:p>
        </p:txBody>
      </p:sp>
      <p:sp>
        <p:nvSpPr>
          <p:cNvPr id="21518" name="AutoShape 14"/>
          <p:cNvSpPr>
            <a:spLocks noChangeArrowheads="1"/>
          </p:cNvSpPr>
          <p:nvPr/>
        </p:nvSpPr>
        <p:spPr bwMode="auto">
          <a:xfrm>
            <a:off x="5942013" y="1600200"/>
            <a:ext cx="2020887" cy="996950"/>
          </a:xfrm>
          <a:prstGeom prst="roundRect">
            <a:avLst>
              <a:gd name="adj" fmla="val 16667"/>
            </a:avLst>
          </a:prstGeom>
          <a:solidFill>
            <a:srgbClr val="808000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0" tIns="0" rIns="0" bIns="0" anchor="ctr"/>
          <a:lstStyle/>
          <a:p>
            <a:pPr algn="ctr">
              <a:defRPr/>
            </a:pPr>
            <a:r>
              <a:rPr kumimoji="1" lang="en-US" sz="22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Collaboration</a:t>
            </a:r>
          </a:p>
        </p:txBody>
      </p:sp>
      <p:sp>
        <p:nvSpPr>
          <p:cNvPr id="21519" name="AutoShape 15"/>
          <p:cNvSpPr>
            <a:spLocks noChangeArrowheads="1"/>
          </p:cNvSpPr>
          <p:nvPr/>
        </p:nvSpPr>
        <p:spPr bwMode="auto">
          <a:xfrm>
            <a:off x="190500" y="2514600"/>
            <a:ext cx="2019300" cy="998538"/>
          </a:xfrm>
          <a:prstGeom prst="roundRect">
            <a:avLst>
              <a:gd name="adj" fmla="val 16667"/>
            </a:avLst>
          </a:prstGeom>
          <a:solidFill>
            <a:srgbClr val="D94439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0" tIns="0" rIns="0" bIns="0" anchor="ctr"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sz="22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Columns</a:t>
            </a:r>
          </a:p>
        </p:txBody>
      </p:sp>
      <p:sp>
        <p:nvSpPr>
          <p:cNvPr id="21520" name="AutoShape 16"/>
          <p:cNvSpPr>
            <a:spLocks noChangeArrowheads="1"/>
          </p:cNvSpPr>
          <p:nvPr/>
        </p:nvSpPr>
        <p:spPr bwMode="auto">
          <a:xfrm>
            <a:off x="6934200" y="2514600"/>
            <a:ext cx="2019300" cy="998538"/>
          </a:xfrm>
          <a:prstGeom prst="roundRect">
            <a:avLst>
              <a:gd name="adj" fmla="val 16667"/>
            </a:avLst>
          </a:prstGeom>
          <a:solidFill>
            <a:srgbClr val="008080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0" tIns="0" rIns="0" bIns="0" anchor="ctr"/>
          <a:lstStyle/>
          <a:p>
            <a:pPr algn="ctr">
              <a:defRPr/>
            </a:pPr>
            <a:r>
              <a:rPr kumimoji="1" lang="en-US" sz="22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Macros</a:t>
            </a:r>
          </a:p>
        </p:txBody>
      </p:sp>
      <p:sp>
        <p:nvSpPr>
          <p:cNvPr id="21521" name="AutoShape 17"/>
          <p:cNvSpPr>
            <a:spLocks noChangeArrowheads="1"/>
          </p:cNvSpPr>
          <p:nvPr/>
        </p:nvSpPr>
        <p:spPr bwMode="auto">
          <a:xfrm>
            <a:off x="4686300" y="2514600"/>
            <a:ext cx="2020888" cy="996950"/>
          </a:xfrm>
          <a:prstGeom prst="roundRect">
            <a:avLst>
              <a:gd name="adj" fmla="val 16667"/>
            </a:avLst>
          </a:prstGeom>
          <a:solidFill>
            <a:srgbClr val="993366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0" tIns="0" rIns="0" bIns="0" anchor="ctr"/>
          <a:lstStyle/>
          <a:p>
            <a:pPr algn="ctr">
              <a:defRPr/>
            </a:pPr>
            <a:r>
              <a:rPr kumimoji="1" lang="en-US" sz="22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Ink Input</a:t>
            </a:r>
          </a:p>
        </p:txBody>
      </p:sp>
      <p:sp>
        <p:nvSpPr>
          <p:cNvPr id="21522" name="AutoShape 18"/>
          <p:cNvSpPr>
            <a:spLocks noChangeArrowheads="1"/>
          </p:cNvSpPr>
          <p:nvPr/>
        </p:nvSpPr>
        <p:spPr bwMode="auto">
          <a:xfrm>
            <a:off x="2438400" y="2514600"/>
            <a:ext cx="2019300" cy="996950"/>
          </a:xfrm>
          <a:prstGeom prst="roundRect">
            <a:avLst>
              <a:gd name="adj" fmla="val 16667"/>
            </a:avLst>
          </a:prstGeom>
          <a:solidFill>
            <a:srgbClr val="0099CC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0" tIns="0" rIns="0" bIns="0" anchor="ctr"/>
          <a:lstStyle/>
          <a:p>
            <a:pPr algn="ctr">
              <a:defRPr/>
            </a:pPr>
            <a:r>
              <a:rPr kumimoji="1" lang="en-US" sz="22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Grammar</a:t>
            </a:r>
            <a:br>
              <a:rPr kumimoji="1" lang="en-US" sz="22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sz="22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Checker</a:t>
            </a:r>
          </a:p>
        </p:txBody>
      </p:sp>
      <p:sp>
        <p:nvSpPr>
          <p:cNvPr id="21523" name="AutoShape 19"/>
          <p:cNvSpPr>
            <a:spLocks noChangeArrowheads="1"/>
          </p:cNvSpPr>
          <p:nvPr/>
        </p:nvSpPr>
        <p:spPr bwMode="auto">
          <a:xfrm>
            <a:off x="1143000" y="3497263"/>
            <a:ext cx="2019300" cy="996950"/>
          </a:xfrm>
          <a:prstGeom prst="roundRect">
            <a:avLst>
              <a:gd name="adj" fmla="val 16667"/>
            </a:avLst>
          </a:prstGeom>
          <a:solidFill>
            <a:srgbClr val="808000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0" tIns="0" rIns="0" bIns="0" anchor="ctr"/>
          <a:lstStyle/>
          <a:p>
            <a:pPr algn="ctr">
              <a:defRPr/>
            </a:pPr>
            <a:r>
              <a:rPr kumimoji="1" lang="en-US" sz="22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Mail Merge</a:t>
            </a:r>
          </a:p>
        </p:txBody>
      </p:sp>
      <p:sp>
        <p:nvSpPr>
          <p:cNvPr id="21524" name="AutoShape 20"/>
          <p:cNvSpPr>
            <a:spLocks noChangeArrowheads="1"/>
          </p:cNvSpPr>
          <p:nvPr/>
        </p:nvSpPr>
        <p:spPr bwMode="auto">
          <a:xfrm>
            <a:off x="5943600" y="3497263"/>
            <a:ext cx="2019300" cy="998537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0" tIns="0" rIns="0" bIns="0" anchor="ctr"/>
          <a:lstStyle/>
          <a:p>
            <a:pPr algn="ctr">
              <a:defRPr/>
            </a:pPr>
            <a:r>
              <a:rPr kumimoji="1" lang="en-US" sz="22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Research</a:t>
            </a:r>
          </a:p>
        </p:txBody>
      </p:sp>
      <p:sp>
        <p:nvSpPr>
          <p:cNvPr id="21525" name="AutoShape 21"/>
          <p:cNvSpPr>
            <a:spLocks noChangeArrowheads="1"/>
          </p:cNvSpPr>
          <p:nvPr/>
        </p:nvSpPr>
        <p:spPr bwMode="auto">
          <a:xfrm>
            <a:off x="3541713" y="3497263"/>
            <a:ext cx="2020887" cy="996950"/>
          </a:xfrm>
          <a:prstGeom prst="roundRect">
            <a:avLst>
              <a:gd name="adj" fmla="val 16667"/>
            </a:avLst>
          </a:prstGeom>
          <a:solidFill>
            <a:srgbClr val="D94439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0" tIns="0" rIns="0" bIns="0" anchor="ctr"/>
          <a:lstStyle/>
          <a:p>
            <a:pPr algn="ctr">
              <a:defRPr/>
            </a:pPr>
            <a:r>
              <a:rPr kumimoji="1" lang="en-US" sz="22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Reading</a:t>
            </a:r>
            <a:br>
              <a:rPr kumimoji="1" lang="en-US" sz="22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sz="22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Layout</a:t>
            </a:r>
          </a:p>
        </p:txBody>
      </p:sp>
      <p:sp>
        <p:nvSpPr>
          <p:cNvPr id="21526" name="AutoShape 22"/>
          <p:cNvSpPr>
            <a:spLocks noChangeArrowheads="1"/>
          </p:cNvSpPr>
          <p:nvPr/>
        </p:nvSpPr>
        <p:spPr bwMode="auto">
          <a:xfrm>
            <a:off x="190500" y="4419600"/>
            <a:ext cx="2019300" cy="998538"/>
          </a:xfrm>
          <a:prstGeom prst="roundRect">
            <a:avLst>
              <a:gd name="adj" fmla="val 16667"/>
            </a:avLst>
          </a:prstGeom>
          <a:solidFill>
            <a:srgbClr val="993366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0" tIns="0" rIns="0" bIns="0" anchor="ctr"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sz="22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Smart Tags</a:t>
            </a:r>
          </a:p>
        </p:txBody>
      </p:sp>
      <p:sp>
        <p:nvSpPr>
          <p:cNvPr id="21527" name="AutoShape 23"/>
          <p:cNvSpPr>
            <a:spLocks noChangeArrowheads="1"/>
          </p:cNvSpPr>
          <p:nvPr/>
        </p:nvSpPr>
        <p:spPr bwMode="auto">
          <a:xfrm>
            <a:off x="6934200" y="4419600"/>
            <a:ext cx="2019300" cy="998538"/>
          </a:xfrm>
          <a:prstGeom prst="roundRect">
            <a:avLst>
              <a:gd name="adj" fmla="val 16667"/>
            </a:avLst>
          </a:prstGeom>
          <a:solidFill>
            <a:srgbClr val="0099CC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0" tIns="0" rIns="0" bIns="0" anchor="ctr"/>
          <a:lstStyle/>
          <a:p>
            <a:pPr algn="ctr">
              <a:defRPr/>
            </a:pPr>
            <a:r>
              <a:rPr kumimoji="1" lang="en-US" sz="22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Thesaurus</a:t>
            </a:r>
          </a:p>
        </p:txBody>
      </p:sp>
      <p:sp>
        <p:nvSpPr>
          <p:cNvPr id="21528" name="AutoShape 24"/>
          <p:cNvSpPr>
            <a:spLocks noChangeArrowheads="1"/>
          </p:cNvSpPr>
          <p:nvPr/>
        </p:nvSpPr>
        <p:spPr bwMode="auto">
          <a:xfrm>
            <a:off x="4686300" y="4419600"/>
            <a:ext cx="2020888" cy="996950"/>
          </a:xfrm>
          <a:prstGeom prst="roundRect">
            <a:avLst>
              <a:gd name="adj" fmla="val 16667"/>
            </a:avLst>
          </a:prstGeom>
          <a:solidFill>
            <a:srgbClr val="808000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0" tIns="0" rIns="0" bIns="0" anchor="ctr"/>
          <a:lstStyle/>
          <a:p>
            <a:pPr algn="ctr">
              <a:defRPr/>
            </a:pPr>
            <a:r>
              <a:rPr kumimoji="1" lang="en-US" sz="22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Templates</a:t>
            </a:r>
          </a:p>
        </p:txBody>
      </p:sp>
      <p:sp>
        <p:nvSpPr>
          <p:cNvPr id="21529" name="AutoShape 25"/>
          <p:cNvSpPr>
            <a:spLocks noChangeArrowheads="1"/>
          </p:cNvSpPr>
          <p:nvPr/>
        </p:nvSpPr>
        <p:spPr bwMode="auto">
          <a:xfrm>
            <a:off x="2438400" y="4419600"/>
            <a:ext cx="2019300" cy="99695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0" tIns="0" rIns="0" bIns="0" anchor="ctr"/>
          <a:lstStyle/>
          <a:p>
            <a:pPr algn="ctr">
              <a:defRPr/>
            </a:pPr>
            <a:r>
              <a:rPr kumimoji="1" lang="en-US" sz="22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Tables</a:t>
            </a:r>
          </a:p>
        </p:txBody>
      </p:sp>
      <p:grpSp>
        <p:nvGrpSpPr>
          <p:cNvPr id="2" name="Group 26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3335" name="AutoShape 27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6" name="Text Box 28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1536" name="AutoShape 32"/>
          <p:cNvSpPr>
            <a:spLocks noChangeArrowheads="1"/>
          </p:cNvSpPr>
          <p:nvPr/>
        </p:nvSpPr>
        <p:spPr bwMode="auto">
          <a:xfrm>
            <a:off x="3467100" y="5410200"/>
            <a:ext cx="2020888" cy="996950"/>
          </a:xfrm>
          <a:prstGeom prst="roundRect">
            <a:avLst>
              <a:gd name="adj" fmla="val 16667"/>
            </a:avLst>
          </a:prstGeom>
          <a:solidFill>
            <a:srgbClr val="993366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0" tIns="0" rIns="0" bIns="0" anchor="ctr"/>
          <a:lstStyle/>
          <a:p>
            <a:pPr algn="ctr">
              <a:defRPr/>
            </a:pPr>
            <a:r>
              <a:rPr kumimoji="1" lang="en-US" sz="22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Voice </a:t>
            </a:r>
            <a:br>
              <a:rPr kumimoji="1" lang="en-US" sz="22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sz="22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Recognition</a:t>
            </a:r>
          </a:p>
        </p:txBody>
      </p:sp>
      <p:sp>
        <p:nvSpPr>
          <p:cNvPr id="21537" name="AutoShape 33"/>
          <p:cNvSpPr>
            <a:spLocks noChangeArrowheads="1"/>
          </p:cNvSpPr>
          <p:nvPr/>
        </p:nvSpPr>
        <p:spPr bwMode="auto">
          <a:xfrm>
            <a:off x="1068388" y="5410200"/>
            <a:ext cx="2019300" cy="998538"/>
          </a:xfrm>
          <a:prstGeom prst="roundRect">
            <a:avLst>
              <a:gd name="adj" fmla="val 16667"/>
            </a:avLst>
          </a:prstGeom>
          <a:solidFill>
            <a:srgbClr val="0099CC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0" tIns="0" rIns="0" bIns="0" anchor="ctr"/>
          <a:lstStyle/>
          <a:p>
            <a:pPr algn="ctr">
              <a:defRPr/>
            </a:pPr>
            <a:r>
              <a:rPr kumimoji="1" lang="en-US" sz="22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Tracking</a:t>
            </a:r>
            <a:br>
              <a:rPr kumimoji="1" lang="en-US" sz="22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sz="22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Changes</a:t>
            </a:r>
          </a:p>
        </p:txBody>
      </p:sp>
      <p:sp>
        <p:nvSpPr>
          <p:cNvPr id="21538" name="AutoShape 34"/>
          <p:cNvSpPr>
            <a:spLocks noChangeArrowheads="1"/>
          </p:cNvSpPr>
          <p:nvPr/>
        </p:nvSpPr>
        <p:spPr bwMode="auto">
          <a:xfrm>
            <a:off x="5867400" y="5410200"/>
            <a:ext cx="2020888" cy="996950"/>
          </a:xfrm>
          <a:prstGeom prst="roundRect">
            <a:avLst>
              <a:gd name="adj" fmla="val 16667"/>
            </a:avLst>
          </a:prstGeom>
          <a:solidFill>
            <a:srgbClr val="D94439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0" tIns="0" rIns="0" bIns="0" anchor="ctr"/>
          <a:lstStyle/>
          <a:p>
            <a:pPr algn="ctr">
              <a:defRPr/>
            </a:pPr>
            <a:r>
              <a:rPr kumimoji="1" lang="en-US" sz="22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Web Page</a:t>
            </a:r>
            <a:br>
              <a:rPr kumimoji="1" lang="en-US" sz="22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sz="22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Development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1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8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2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1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9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1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2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1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6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9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1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3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1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6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1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 bldLvl="5" autoUpdateAnimBg="0" advAuto="1000"/>
      <p:bldP spid="21516" grpId="0" animBg="1" autoUpdateAnimBg="0"/>
      <p:bldP spid="21517" grpId="0" animBg="1" autoUpdateAnimBg="0"/>
      <p:bldP spid="21518" grpId="0" animBg="1" autoUpdateAnimBg="0"/>
      <p:bldP spid="21519" grpId="0" animBg="1" autoUpdateAnimBg="0"/>
      <p:bldP spid="21520" grpId="0" animBg="1" autoUpdateAnimBg="0"/>
      <p:bldP spid="21521" grpId="0" animBg="1" autoUpdateAnimBg="0"/>
      <p:bldP spid="21522" grpId="0" animBg="1" autoUpdateAnimBg="0"/>
      <p:bldP spid="21523" grpId="0" animBg="1" autoUpdateAnimBg="0"/>
      <p:bldP spid="21524" grpId="0" animBg="1" autoUpdateAnimBg="0"/>
      <p:bldP spid="21525" grpId="0" animBg="1" autoUpdateAnimBg="0"/>
      <p:bldP spid="21526" grpId="0" animBg="1" autoUpdateAnimBg="0"/>
      <p:bldP spid="21527" grpId="0" animBg="1" autoUpdateAnimBg="0"/>
      <p:bldP spid="21528" grpId="0" animBg="1" autoUpdateAnimBg="0"/>
      <p:bldP spid="21529" grpId="0" animBg="1" autoUpdateAnimBg="0"/>
      <p:bldP spid="21536" grpId="0" animBg="1" autoUpdateAnimBg="0"/>
      <p:bldP spid="21537" grpId="0" animBg="1" autoUpdateAnimBg="0"/>
      <p:bldP spid="21538" grpId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Business Software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19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 </a:t>
            </a:r>
            <a:r>
              <a:rPr lang="en-US" smtClean="0">
                <a:solidFill>
                  <a:srgbClr val="D94439"/>
                </a:solidFill>
              </a:rPr>
              <a:t>font</a:t>
            </a:r>
            <a:r>
              <a:rPr lang="en-US" smtClean="0"/>
              <a:t>?</a:t>
            </a:r>
          </a:p>
        </p:txBody>
      </p:sp>
      <p:sp>
        <p:nvSpPr>
          <p:cNvPr id="14340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1938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kumimoji="1" lang="en-US" sz="1200">
                <a:solidFill>
                  <a:srgbClr val="000099"/>
                </a:solidFill>
                <a:latin typeface="Arial Narrow" pitchFamily="34" charset="0"/>
              </a:rPr>
              <a:t>p. 141 Fig. 3-7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4345" name="AutoShape 12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6" name="Text Box 13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3566" name="Rectangle 14"/>
          <p:cNvSpPr>
            <a:spLocks noChangeArrowheads="1"/>
          </p:cNvSpPr>
          <p:nvPr/>
        </p:nvSpPr>
        <p:spPr bwMode="auto">
          <a:xfrm>
            <a:off x="304800" y="1524000"/>
            <a:ext cx="8585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A name assigned to a specific design of characters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D94439"/>
                </a:solidFill>
                <a:latin typeface="Times New Roman" pitchFamily="18" charset="0"/>
              </a:rPr>
              <a:t>Font size</a:t>
            </a: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 indicates the size of the characters in a particular font in points</a:t>
            </a:r>
            <a:r>
              <a:rPr kumimoji="1" lang="en-US" sz="2600" b="1">
                <a:solidFill>
                  <a:srgbClr val="D94439"/>
                </a:solidFill>
                <a:latin typeface="Times New Roman" pitchFamily="18" charset="0"/>
              </a:rPr>
              <a:t> </a:t>
            </a: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(a single point is about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1/72 of an inch in height)</a:t>
            </a:r>
          </a:p>
        </p:txBody>
      </p:sp>
      <p:sp>
        <p:nvSpPr>
          <p:cNvPr id="23567" name="Rectangle 15"/>
          <p:cNvSpPr>
            <a:spLocks noChangeArrowheads="1"/>
          </p:cNvSpPr>
          <p:nvPr/>
        </p:nvSpPr>
        <p:spPr bwMode="auto">
          <a:xfrm>
            <a:off x="304800" y="3149600"/>
            <a:ext cx="8585200" cy="218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Font style adds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emphasis to a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font such as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bold, italic,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and underline</a:t>
            </a:r>
          </a:p>
        </p:txBody>
      </p:sp>
      <p:pic>
        <p:nvPicPr>
          <p:cNvPr id="11" name="Picture 10" descr="CFig3-07.gif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6600" y="3352800"/>
            <a:ext cx="5579706" cy="213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5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5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35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 bldLvl="5" autoUpdateAnimBg="0" advAuto="1000"/>
      <p:bldP spid="23566" grpId="0" build="p" bldLvl="2" autoUpdateAnimBg="0" advAuto="3000"/>
      <p:bldP spid="23567" grpId="0" build="p" bldLvl="2" autoUpdateAnimBg="0" advAuto="500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3429000" y="4419600"/>
            <a:ext cx="2293938" cy="1362075"/>
            <a:chOff x="2160" y="2688"/>
            <a:chExt cx="1445" cy="858"/>
          </a:xfrm>
        </p:grpSpPr>
        <p:sp>
          <p:nvSpPr>
            <p:cNvPr id="15376" name="AutoShape 29"/>
            <p:cNvSpPr>
              <a:spLocks noChangeArrowheads="1"/>
            </p:cNvSpPr>
            <p:nvPr/>
          </p:nvSpPr>
          <p:spPr bwMode="auto">
            <a:xfrm>
              <a:off x="2160" y="2688"/>
              <a:ext cx="1445" cy="858"/>
            </a:xfrm>
            <a:prstGeom prst="doubleWave">
              <a:avLst>
                <a:gd name="adj1" fmla="val 6500"/>
                <a:gd name="adj2" fmla="val 0"/>
              </a:avLst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7" name="Text Box 31"/>
            <p:cNvSpPr txBox="1">
              <a:spLocks noChangeArrowheads="1"/>
            </p:cNvSpPr>
            <p:nvPr/>
          </p:nvSpPr>
          <p:spPr bwMode="auto">
            <a:xfrm>
              <a:off x="2267" y="3001"/>
              <a:ext cx="123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</a:pPr>
              <a: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  <a:t>= SUM (C12:Y12)</a:t>
              </a:r>
            </a:p>
          </p:txBody>
        </p:sp>
      </p:grp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Business Software</a:t>
            </a:r>
          </a:p>
        </p:txBody>
      </p:sp>
      <p:sp>
        <p:nvSpPr>
          <p:cNvPr id="15364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1938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kumimoji="1" lang="en-US" sz="1200">
                <a:solidFill>
                  <a:srgbClr val="000099"/>
                </a:solidFill>
                <a:latin typeface="Arial Narrow" pitchFamily="34" charset="0"/>
              </a:rPr>
              <a:t>p. 142 - 144</a:t>
            </a:r>
          </a:p>
        </p:txBody>
      </p:sp>
      <p:grpSp>
        <p:nvGrpSpPr>
          <p:cNvPr id="3" name="Group 35"/>
          <p:cNvGrpSpPr>
            <a:grpSpLocks/>
          </p:cNvGrpSpPr>
          <p:nvPr/>
        </p:nvGrpSpPr>
        <p:grpSpPr bwMode="auto">
          <a:xfrm>
            <a:off x="2362200" y="3276600"/>
            <a:ext cx="2293938" cy="1362075"/>
            <a:chOff x="1488" y="2064"/>
            <a:chExt cx="1445" cy="858"/>
          </a:xfrm>
        </p:grpSpPr>
        <p:sp>
          <p:nvSpPr>
            <p:cNvPr id="15374" name="AutoShape 28"/>
            <p:cNvSpPr>
              <a:spLocks noChangeArrowheads="1"/>
            </p:cNvSpPr>
            <p:nvPr/>
          </p:nvSpPr>
          <p:spPr bwMode="auto">
            <a:xfrm>
              <a:off x="1488" y="2064"/>
              <a:ext cx="1445" cy="858"/>
            </a:xfrm>
            <a:prstGeom prst="doubleWave">
              <a:avLst>
                <a:gd name="adj1" fmla="val 6500"/>
                <a:gd name="adj2" fmla="val 0"/>
              </a:avLst>
            </a:prstGeom>
            <a:solidFill>
              <a:srgbClr val="99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5" name="Text Box 30"/>
            <p:cNvSpPr txBox="1">
              <a:spLocks noChangeArrowheads="1"/>
            </p:cNvSpPr>
            <p:nvPr/>
          </p:nvSpPr>
          <p:spPr bwMode="auto">
            <a:xfrm>
              <a:off x="1654" y="2377"/>
              <a:ext cx="111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</a:pPr>
              <a: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  <a:t>= A1+B2 (*C12)</a:t>
              </a:r>
            </a:p>
          </p:txBody>
        </p:sp>
      </p:grpSp>
      <p:grpSp>
        <p:nvGrpSpPr>
          <p:cNvPr id="4" name="Group 34"/>
          <p:cNvGrpSpPr>
            <a:grpSpLocks/>
          </p:cNvGrpSpPr>
          <p:nvPr/>
        </p:nvGrpSpPr>
        <p:grpSpPr bwMode="auto">
          <a:xfrm>
            <a:off x="4572000" y="3352800"/>
            <a:ext cx="2293938" cy="1362075"/>
            <a:chOff x="3216" y="2112"/>
            <a:chExt cx="1445" cy="858"/>
          </a:xfrm>
        </p:grpSpPr>
        <p:sp>
          <p:nvSpPr>
            <p:cNvPr id="15372" name="AutoShape 27"/>
            <p:cNvSpPr>
              <a:spLocks noChangeArrowheads="1"/>
            </p:cNvSpPr>
            <p:nvPr/>
          </p:nvSpPr>
          <p:spPr bwMode="auto">
            <a:xfrm>
              <a:off x="3216" y="2112"/>
              <a:ext cx="1445" cy="858"/>
            </a:xfrm>
            <a:prstGeom prst="doubleWave">
              <a:avLst>
                <a:gd name="adj1" fmla="val 6500"/>
                <a:gd name="adj2" fmla="val 0"/>
              </a:avLst>
            </a:prstGeom>
            <a:solidFill>
              <a:srgbClr val="0080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3" name="Text Box 32"/>
            <p:cNvSpPr txBox="1">
              <a:spLocks noChangeArrowheads="1"/>
            </p:cNvSpPr>
            <p:nvPr/>
          </p:nvSpPr>
          <p:spPr bwMode="auto">
            <a:xfrm>
              <a:off x="3390" y="2425"/>
              <a:ext cx="10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</a:pPr>
              <a: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  <a:t>= D1+E2 (*F12)</a:t>
              </a:r>
            </a:p>
          </p:txBody>
        </p:sp>
      </p:grpSp>
      <p:sp>
        <p:nvSpPr>
          <p:cNvPr id="29732" name="Rectangle 36"/>
          <p:cNvSpPr>
            <a:spLocks noChangeArrowheads="1"/>
          </p:cNvSpPr>
          <p:nvPr/>
        </p:nvSpPr>
        <p:spPr bwMode="auto">
          <a:xfrm>
            <a:off x="304800" y="1092200"/>
            <a:ext cx="8585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33400" indent="-533400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sz="2800" b="1">
                <a:solidFill>
                  <a:srgbClr val="000000"/>
                </a:solidFill>
                <a:latin typeface="Times New Roman" pitchFamily="18" charset="0"/>
              </a:rPr>
              <a:t>What is </a:t>
            </a:r>
            <a:r>
              <a:rPr kumimoji="1" lang="en-US" sz="2800" b="1">
                <a:solidFill>
                  <a:srgbClr val="D94439"/>
                </a:solidFill>
                <a:latin typeface="Times New Roman" pitchFamily="18" charset="0"/>
              </a:rPr>
              <a:t>spreadsheet software</a:t>
            </a:r>
            <a:r>
              <a:rPr kumimoji="1" lang="en-US" sz="2800" b="1">
                <a:solidFill>
                  <a:srgbClr val="000000"/>
                </a:solidFill>
                <a:latin typeface="Times New Roman" pitchFamily="18" charset="0"/>
              </a:rPr>
              <a:t>?</a:t>
            </a:r>
          </a:p>
        </p:txBody>
      </p:sp>
      <p:grpSp>
        <p:nvGrpSpPr>
          <p:cNvPr id="5" name="Group 5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5370" name="AutoShape 5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1" name="Text Box 5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9753" name="Rectangle 57"/>
          <p:cNvSpPr>
            <a:spLocks noChangeArrowheads="1"/>
          </p:cNvSpPr>
          <p:nvPr/>
        </p:nvSpPr>
        <p:spPr bwMode="auto">
          <a:xfrm>
            <a:off x="304800" y="1549400"/>
            <a:ext cx="8585200" cy="142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Organizes data in rows and columns</a:t>
            </a:r>
          </a:p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Performs calculations and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recalculates when data changes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7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7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32" grpId="0" build="p" autoUpdateAnimBg="0" advAuto="1000"/>
      <p:bldP spid="29753" grpId="0" build="p" bldLvl="2" autoUpdateAnimBg="0" advAuto="300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Business Software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90613"/>
            <a:ext cx="8839200" cy="661987"/>
          </a:xfrm>
        </p:spPr>
        <p:txBody>
          <a:bodyPr/>
          <a:lstStyle/>
          <a:p>
            <a:pPr marL="3881438" indent="-3881438">
              <a:buFont typeface="Monotype Sorts" pitchFamily="2" charset="2"/>
              <a:buNone/>
            </a:pPr>
            <a:r>
              <a:rPr lang="en-US" smtClean="0"/>
              <a:t>How is a spreadsheet organized?</a:t>
            </a:r>
          </a:p>
        </p:txBody>
      </p:sp>
      <p:sp>
        <p:nvSpPr>
          <p:cNvPr id="16388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422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kumimoji="1" lang="en-US" sz="1200">
                <a:solidFill>
                  <a:srgbClr val="000099"/>
                </a:solidFill>
                <a:latin typeface="Arial Narrow" pitchFamily="34" charset="0"/>
              </a:rPr>
              <a:t>p. 142 - 143 Fig. 3-8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6392" name="AutoShape 18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93" name="Text Box 19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31764" name="Rectangle 20"/>
          <p:cNvSpPr>
            <a:spLocks noChangeArrowheads="1"/>
          </p:cNvSpPr>
          <p:nvPr/>
        </p:nvSpPr>
        <p:spPr bwMode="auto">
          <a:xfrm>
            <a:off x="304800" y="1547813"/>
            <a:ext cx="8839200" cy="25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92100" indent="-2921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Columns identified by letters</a:t>
            </a:r>
          </a:p>
          <a:p>
            <a:pPr marL="292100" indent="-2921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Rows identified by numbers</a:t>
            </a:r>
          </a:p>
          <a:p>
            <a:pPr marL="292100" indent="-2921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A cell is the intersection of a column and row</a:t>
            </a:r>
          </a:p>
        </p:txBody>
      </p:sp>
      <p:pic>
        <p:nvPicPr>
          <p:cNvPr id="10" name="Picture 9" descr="CFig3-08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895600"/>
            <a:ext cx="6172200" cy="3037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17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7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0"/>
                            </p:stCondLst>
                            <p:childTnLst>
                              <p:par>
                                <p:cTn id="21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uild="p" autoUpdateAnimBg="0" advAuto="1000"/>
      <p:bldP spid="31764" grpId="0" build="p" autoUpdateAnimBg="0" advAuto="300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Business Software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19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 function?</a:t>
            </a:r>
          </a:p>
        </p:txBody>
      </p:sp>
      <p:sp>
        <p:nvSpPr>
          <p:cNvPr id="17412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1938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kumimoji="1" lang="en-US" sz="1200">
                <a:solidFill>
                  <a:srgbClr val="000099"/>
                </a:solidFill>
                <a:latin typeface="Arial Narrow" pitchFamily="34" charset="0"/>
              </a:rPr>
              <a:t>p. 143 Fig. 3-9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7416" name="AutoShape 12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17" name="Text Box 13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33806" name="Rectangle 14"/>
          <p:cNvSpPr>
            <a:spLocks noChangeArrowheads="1"/>
          </p:cNvSpPr>
          <p:nvPr/>
        </p:nvSpPr>
        <p:spPr bwMode="auto">
          <a:xfrm>
            <a:off x="304800" y="1547813"/>
            <a:ext cx="4267200" cy="287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A predefined formula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that performs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common calculations</a:t>
            </a:r>
          </a:p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None/>
            </a:pP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=B8+B9+B10+B11+B12</a:t>
            </a:r>
          </a:p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None/>
            </a:pP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=SUM(B8:B12)</a:t>
            </a:r>
          </a:p>
        </p:txBody>
      </p:sp>
      <p:pic>
        <p:nvPicPr>
          <p:cNvPr id="10" name="Picture 9" descr="CFig3-09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990600"/>
            <a:ext cx="3200400" cy="4919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8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8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8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0"/>
                            </p:stCondLst>
                            <p:childTnLst>
                              <p:par>
                                <p:cTn id="21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 bldLvl="5" autoUpdateAnimBg="0" advAuto="1000"/>
      <p:bldP spid="33806" grpId="0" build="p" bldLvl="3" autoUpdateAnimBg="0" advAuto="300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Business Software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7381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charting?</a:t>
            </a:r>
          </a:p>
        </p:txBody>
      </p:sp>
      <p:sp>
        <p:nvSpPr>
          <p:cNvPr id="18436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1938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kumimoji="1" lang="en-US" sz="1200">
                <a:solidFill>
                  <a:srgbClr val="000099"/>
                </a:solidFill>
                <a:latin typeface="Arial Narrow" pitchFamily="34" charset="0"/>
              </a:rPr>
              <a:t>p. 144 Fig. 3-10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8443" name="AutoShape 13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4" name="Text Box 14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35855" name="Rectangle 15"/>
          <p:cNvSpPr>
            <a:spLocks noChangeArrowheads="1"/>
          </p:cNvSpPr>
          <p:nvPr/>
        </p:nvSpPr>
        <p:spPr bwMode="auto">
          <a:xfrm>
            <a:off x="304800" y="1524000"/>
            <a:ext cx="8839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Allows you to display spreadsheet data in graphical form</a:t>
            </a:r>
          </a:p>
        </p:txBody>
      </p: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0" y="4800600"/>
            <a:ext cx="1981200" cy="1295400"/>
            <a:chOff x="0" y="3024"/>
            <a:chExt cx="1248" cy="816"/>
          </a:xfrm>
        </p:grpSpPr>
        <p:sp>
          <p:nvSpPr>
            <p:cNvPr id="18441" name="Rectangle 20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Link,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Chapter 3, Click Web Link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then click Spreadsheet Software below Chapter 3</a:t>
              </a:r>
            </a:p>
          </p:txBody>
        </p:sp>
        <p:sp>
          <p:nvSpPr>
            <p:cNvPr id="18442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3" name="Picture 12" descr="CFig3-10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2133600"/>
            <a:ext cx="5906862" cy="37090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8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build="p" bldLvl="5" autoUpdateAnimBg="0" advAuto="1000"/>
      <p:bldP spid="35855" grpId="0" build="p" bldLvl="2" autoUpdateAnimBg="0" advAuto="300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Business Software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19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</a:t>
            </a:r>
            <a:r>
              <a:rPr lang="en-US" smtClean="0">
                <a:solidFill>
                  <a:srgbClr val="D94439"/>
                </a:solidFill>
              </a:rPr>
              <a:t>database software</a:t>
            </a:r>
            <a:r>
              <a:rPr lang="en-US" smtClean="0"/>
              <a:t>?</a:t>
            </a:r>
          </a:p>
        </p:txBody>
      </p:sp>
      <p:sp>
        <p:nvSpPr>
          <p:cNvPr id="19460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1938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kumimoji="1" lang="en-US" sz="1200">
                <a:solidFill>
                  <a:srgbClr val="000099"/>
                </a:solidFill>
                <a:latin typeface="Arial Narrow" pitchFamily="34" charset="0"/>
              </a:rPr>
              <a:t>p. 145</a:t>
            </a:r>
          </a:p>
        </p:txBody>
      </p:sp>
      <p:sp>
        <p:nvSpPr>
          <p:cNvPr id="37905" name="AutoShape 17"/>
          <p:cNvSpPr>
            <a:spLocks noChangeArrowheads="1"/>
          </p:cNvSpPr>
          <p:nvPr/>
        </p:nvSpPr>
        <p:spPr bwMode="auto">
          <a:xfrm>
            <a:off x="1066800" y="2038350"/>
            <a:ext cx="4122738" cy="1800225"/>
          </a:xfrm>
          <a:prstGeom prst="bevel">
            <a:avLst>
              <a:gd name="adj" fmla="val 12500"/>
            </a:avLst>
          </a:prstGeom>
          <a:solidFill>
            <a:srgbClr val="FF99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2800" b="1">
                <a:solidFill>
                  <a:srgbClr val="000000"/>
                </a:solidFill>
                <a:latin typeface="Times New Roman" pitchFamily="18" charset="0"/>
              </a:rPr>
              <a:t>Allows you to create, </a:t>
            </a:r>
            <a:br>
              <a:rPr kumimoji="1" lang="en-US" sz="28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800" b="1">
                <a:solidFill>
                  <a:srgbClr val="000000"/>
                </a:solidFill>
                <a:latin typeface="Times New Roman" pitchFamily="18" charset="0"/>
              </a:rPr>
              <a:t>access, and </a:t>
            </a:r>
            <a:br>
              <a:rPr kumimoji="1" lang="en-US" sz="28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800" b="1">
                <a:solidFill>
                  <a:srgbClr val="000000"/>
                </a:solidFill>
                <a:latin typeface="Times New Roman" pitchFamily="18" charset="0"/>
              </a:rPr>
              <a:t>manage data</a:t>
            </a:r>
          </a:p>
        </p:txBody>
      </p:sp>
      <p:sp>
        <p:nvSpPr>
          <p:cNvPr id="37906" name="AutoShape 18"/>
          <p:cNvSpPr>
            <a:spLocks noChangeArrowheads="1"/>
          </p:cNvSpPr>
          <p:nvPr/>
        </p:nvSpPr>
        <p:spPr bwMode="auto">
          <a:xfrm>
            <a:off x="4351338" y="3990975"/>
            <a:ext cx="4122737" cy="1800225"/>
          </a:xfrm>
          <a:prstGeom prst="bevel">
            <a:avLst>
              <a:gd name="adj" fmla="val 12500"/>
            </a:avLst>
          </a:prstGeom>
          <a:solidFill>
            <a:srgbClr val="0099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2800" b="1">
                <a:solidFill>
                  <a:srgbClr val="000000"/>
                </a:solidFill>
                <a:latin typeface="Times New Roman" pitchFamily="18" charset="0"/>
              </a:rPr>
              <a:t>Add, change, delete, </a:t>
            </a:r>
            <a:br>
              <a:rPr kumimoji="1" lang="en-US" sz="28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800" b="1">
                <a:solidFill>
                  <a:srgbClr val="000000"/>
                </a:solidFill>
                <a:latin typeface="Times New Roman" pitchFamily="18" charset="0"/>
              </a:rPr>
              <a:t>sort, and retrieve data</a:t>
            </a:r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9464" name="AutoShape 20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5" name="Text Box 21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 bldLvl="5" autoUpdateAnimBg="0" advAuto="1000"/>
      <p:bldP spid="37905" grpId="0" animBg="1" autoUpdateAnimBg="0"/>
      <p:bldP spid="37906" grpId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Business Software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103313"/>
            <a:ext cx="5334000" cy="5730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are the parts of a </a:t>
            </a:r>
            <a:r>
              <a:rPr lang="en-US" smtClean="0">
                <a:solidFill>
                  <a:srgbClr val="D94439"/>
                </a:solidFill>
              </a:rPr>
              <a:t>database</a:t>
            </a:r>
            <a:r>
              <a:rPr lang="en-US" smtClean="0"/>
              <a:t>?</a:t>
            </a:r>
          </a:p>
        </p:txBody>
      </p:sp>
      <p:sp>
        <p:nvSpPr>
          <p:cNvPr id="20484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1938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kumimoji="1" lang="en-US" sz="1200">
                <a:solidFill>
                  <a:srgbClr val="000099"/>
                </a:solidFill>
                <a:latin typeface="Arial Narrow" pitchFamily="34" charset="0"/>
              </a:rPr>
              <a:t>p. 145 Fig. 3-11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0488" name="AutoShape 13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89" name="Text Box 14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39951" name="Rectangle 15"/>
          <p:cNvSpPr>
            <a:spLocks noChangeArrowheads="1"/>
          </p:cNvSpPr>
          <p:nvPr/>
        </p:nvSpPr>
        <p:spPr bwMode="auto">
          <a:xfrm>
            <a:off x="304800" y="1524000"/>
            <a:ext cx="5334000" cy="475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lnSpc>
                <a:spcPct val="90000"/>
              </a:lnSpc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A table contains records</a:t>
            </a:r>
          </a:p>
          <a:p>
            <a:pPr marL="609600" lvl="1" indent="-495300">
              <a:lnSpc>
                <a:spcPct val="90000"/>
              </a:lnSpc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A record is a row in a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table that contains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information about a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given person, product,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object, or event</a:t>
            </a:r>
          </a:p>
          <a:p>
            <a:pPr marL="609600" lvl="1" indent="-495300">
              <a:lnSpc>
                <a:spcPct val="90000"/>
              </a:lnSpc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A field is a column in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a table that contains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a specific category of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data within a record</a:t>
            </a:r>
          </a:p>
        </p:txBody>
      </p:sp>
      <p:pic>
        <p:nvPicPr>
          <p:cNvPr id="10" name="Picture 9" descr="CFig3-11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2286000"/>
            <a:ext cx="4361111" cy="3151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9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9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99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 build="p" bldLvl="5" autoUpdateAnimBg="0" advAuto="1000"/>
      <p:bldP spid="39951" grpId="0" build="p" bldLvl="2" autoUpdateAnimBg="0" advAuto="400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Business Software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66800"/>
            <a:ext cx="8585200" cy="4757738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How do you extract information from a database?</a:t>
            </a:r>
          </a:p>
        </p:txBody>
      </p:sp>
      <p:sp>
        <p:nvSpPr>
          <p:cNvPr id="21508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1938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kumimoji="1" lang="en-US" sz="1200">
                <a:solidFill>
                  <a:srgbClr val="000099"/>
                </a:solidFill>
                <a:latin typeface="Arial Narrow" pitchFamily="34" charset="0"/>
              </a:rPr>
              <a:t>p. 145</a:t>
            </a:r>
          </a:p>
        </p:txBody>
      </p:sp>
      <p:sp>
        <p:nvSpPr>
          <p:cNvPr id="41991" name="AutoShape 7"/>
          <p:cNvSpPr>
            <a:spLocks noChangeArrowheads="1"/>
          </p:cNvSpPr>
          <p:nvPr/>
        </p:nvSpPr>
        <p:spPr bwMode="auto">
          <a:xfrm>
            <a:off x="3657600" y="2209800"/>
            <a:ext cx="609600" cy="1828800"/>
          </a:xfrm>
          <a:prstGeom prst="curvedLeftArrow">
            <a:avLst>
              <a:gd name="adj1" fmla="val 60000"/>
              <a:gd name="adj2" fmla="val 120000"/>
              <a:gd name="adj3" fmla="val 33333"/>
            </a:avLst>
          </a:prstGeom>
          <a:solidFill>
            <a:srgbClr val="3333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993" name="AutoShape 9"/>
          <p:cNvSpPr>
            <a:spLocks noChangeArrowheads="1"/>
          </p:cNvSpPr>
          <p:nvPr/>
        </p:nvSpPr>
        <p:spPr bwMode="auto">
          <a:xfrm>
            <a:off x="4589463" y="2209800"/>
            <a:ext cx="744537" cy="1828800"/>
          </a:xfrm>
          <a:prstGeom prst="curvedRightArrow">
            <a:avLst>
              <a:gd name="adj1" fmla="val 49126"/>
              <a:gd name="adj2" fmla="val 98252"/>
              <a:gd name="adj3" fmla="val 33333"/>
            </a:avLst>
          </a:prstGeom>
          <a:solidFill>
            <a:srgbClr val="3333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5486400" y="2971800"/>
            <a:ext cx="3048000" cy="1752600"/>
            <a:chOff x="3456" y="1872"/>
            <a:chExt cx="1920" cy="1104"/>
          </a:xfrm>
        </p:grpSpPr>
        <p:sp>
          <p:nvSpPr>
            <p:cNvPr id="41998" name="Oval 14"/>
            <p:cNvSpPr>
              <a:spLocks noChangeArrowheads="1"/>
            </p:cNvSpPr>
            <p:nvPr/>
          </p:nvSpPr>
          <p:spPr bwMode="auto">
            <a:xfrm>
              <a:off x="3456" y="1872"/>
              <a:ext cx="1920" cy="1104"/>
            </a:xfrm>
            <a:prstGeom prst="ellipse">
              <a:avLst/>
            </a:prstGeom>
            <a:solidFill>
              <a:srgbClr val="FF9900"/>
            </a:solidFill>
            <a:ln w="9525">
              <a:noFill/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519" name="Rectangle 15"/>
            <p:cNvSpPr>
              <a:spLocks noChangeArrowheads="1"/>
            </p:cNvSpPr>
            <p:nvPr/>
          </p:nvSpPr>
          <p:spPr bwMode="auto">
            <a:xfrm>
              <a:off x="3456" y="2122"/>
              <a:ext cx="1920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kumimoji="1" lang="en-US" b="1">
                  <a:solidFill>
                    <a:srgbClr val="000000"/>
                  </a:solidFill>
                  <a:latin typeface="Times New Roman" pitchFamily="18" charset="0"/>
                </a:rPr>
                <a:t>Can be sent as a report to the printer</a:t>
              </a:r>
            </a:p>
          </p:txBody>
        </p:sp>
      </p:grp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457200" y="2971800"/>
            <a:ext cx="3048000" cy="1752600"/>
            <a:chOff x="288" y="1872"/>
            <a:chExt cx="1920" cy="1104"/>
          </a:xfrm>
        </p:grpSpPr>
        <p:sp>
          <p:nvSpPr>
            <p:cNvPr id="42000" name="Oval 16"/>
            <p:cNvSpPr>
              <a:spLocks noChangeArrowheads="1"/>
            </p:cNvSpPr>
            <p:nvPr/>
          </p:nvSpPr>
          <p:spPr bwMode="auto">
            <a:xfrm>
              <a:off x="288" y="1872"/>
              <a:ext cx="1920" cy="1104"/>
            </a:xfrm>
            <a:prstGeom prst="ellipse">
              <a:avLst/>
            </a:prstGeom>
            <a:solidFill>
              <a:srgbClr val="FF9900"/>
            </a:solidFill>
            <a:ln w="9525">
              <a:noFill/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517" name="Rectangle 17"/>
            <p:cNvSpPr>
              <a:spLocks noChangeArrowheads="1"/>
            </p:cNvSpPr>
            <p:nvPr/>
          </p:nvSpPr>
          <p:spPr bwMode="auto">
            <a:xfrm>
              <a:off x="288" y="2165"/>
              <a:ext cx="1920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kumimoji="1" lang="en-US" b="1">
                  <a:solidFill>
                    <a:srgbClr val="000000"/>
                  </a:solidFill>
                  <a:latin typeface="Times New Roman" pitchFamily="18" charset="0"/>
                </a:rPr>
                <a:t>Run queries to retrieve data</a:t>
              </a:r>
            </a:p>
          </p:txBody>
        </p:sp>
      </p:grpSp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1514" name="AutoShape 2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15" name="Text Box 2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1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 bldLvl="5" autoUpdateAnimBg="0" advAuto="1000"/>
      <p:bldP spid="41991" grpId="0" animBg="1"/>
      <p:bldP spid="4199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Chapter 3 Objectives</a:t>
            </a:r>
          </a:p>
        </p:txBody>
      </p:sp>
      <p:sp>
        <p:nvSpPr>
          <p:cNvPr id="95235" name="AutoShape 3"/>
          <p:cNvSpPr>
            <a:spLocks noChangeArrowheads="1"/>
          </p:cNvSpPr>
          <p:nvPr/>
        </p:nvSpPr>
        <p:spPr bwMode="auto">
          <a:xfrm>
            <a:off x="192088" y="1547813"/>
            <a:ext cx="4341812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sz="1600" b="1">
                <a:latin typeface="Times New Roman" pitchFamily="18" charset="0"/>
              </a:rPr>
              <a:t>Identify the categories </a:t>
            </a:r>
            <a:br>
              <a:rPr kumimoji="1" lang="en-US" sz="1600" b="1">
                <a:latin typeface="Times New Roman" pitchFamily="18" charset="0"/>
              </a:rPr>
            </a:br>
            <a:r>
              <a:rPr kumimoji="1" lang="en-US" sz="1600" b="1">
                <a:latin typeface="Times New Roman" pitchFamily="18" charset="0"/>
              </a:rPr>
              <a:t>of application software</a:t>
            </a:r>
            <a:endParaRPr lang="en-US" sz="1600" b="1">
              <a:latin typeface="Times New Roman" pitchFamily="18" charset="0"/>
            </a:endParaRPr>
          </a:p>
        </p:txBody>
      </p:sp>
      <p:sp>
        <p:nvSpPr>
          <p:cNvPr id="95236" name="AutoShape 4"/>
          <p:cNvSpPr>
            <a:spLocks noChangeArrowheads="1"/>
          </p:cNvSpPr>
          <p:nvPr/>
        </p:nvSpPr>
        <p:spPr bwMode="auto">
          <a:xfrm>
            <a:off x="192088" y="2341563"/>
            <a:ext cx="4341812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sz="1600" b="1">
                <a:latin typeface="Times New Roman" pitchFamily="18" charset="0"/>
              </a:rPr>
              <a:t>Explain ways software is distributed</a:t>
            </a:r>
          </a:p>
        </p:txBody>
      </p:sp>
      <p:sp>
        <p:nvSpPr>
          <p:cNvPr id="95237" name="AutoShape 5"/>
          <p:cNvSpPr>
            <a:spLocks noChangeArrowheads="1"/>
          </p:cNvSpPr>
          <p:nvPr/>
        </p:nvSpPr>
        <p:spPr bwMode="auto">
          <a:xfrm>
            <a:off x="192088" y="3135313"/>
            <a:ext cx="4341812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sz="1600" b="1">
                <a:latin typeface="Times New Roman" pitchFamily="18" charset="0"/>
              </a:rPr>
              <a:t>Explain how to work </a:t>
            </a:r>
            <a:br>
              <a:rPr kumimoji="1" lang="en-US" sz="1600" b="1">
                <a:latin typeface="Times New Roman" pitchFamily="18" charset="0"/>
              </a:rPr>
            </a:br>
            <a:r>
              <a:rPr kumimoji="1" lang="en-US" sz="1600" b="1">
                <a:latin typeface="Times New Roman" pitchFamily="18" charset="0"/>
              </a:rPr>
              <a:t>with application software</a:t>
            </a:r>
          </a:p>
        </p:txBody>
      </p:sp>
      <p:sp>
        <p:nvSpPr>
          <p:cNvPr id="95238" name="AutoShape 6"/>
          <p:cNvSpPr>
            <a:spLocks noChangeArrowheads="1"/>
          </p:cNvSpPr>
          <p:nvPr/>
        </p:nvSpPr>
        <p:spPr bwMode="auto">
          <a:xfrm>
            <a:off x="192088" y="3929063"/>
            <a:ext cx="4341812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sz="1600" b="1">
                <a:latin typeface="Times New Roman" pitchFamily="18" charset="0"/>
              </a:rPr>
              <a:t>Identify the key features of widely </a:t>
            </a:r>
            <a:br>
              <a:rPr kumimoji="1" lang="en-US" sz="1600" b="1">
                <a:latin typeface="Times New Roman" pitchFamily="18" charset="0"/>
              </a:rPr>
            </a:br>
            <a:r>
              <a:rPr kumimoji="1" lang="en-US" sz="1600" b="1">
                <a:latin typeface="Times New Roman" pitchFamily="18" charset="0"/>
              </a:rPr>
              <a:t>used business programs</a:t>
            </a:r>
          </a:p>
        </p:txBody>
      </p:sp>
      <p:sp>
        <p:nvSpPr>
          <p:cNvPr id="95242" name="AutoShape 10"/>
          <p:cNvSpPr>
            <a:spLocks noChangeArrowheads="1"/>
          </p:cNvSpPr>
          <p:nvPr/>
        </p:nvSpPr>
        <p:spPr bwMode="auto">
          <a:xfrm>
            <a:off x="190500" y="4724400"/>
            <a:ext cx="4341813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sz="1600" b="1">
                <a:latin typeface="Times New Roman" pitchFamily="18" charset="0"/>
              </a:rPr>
              <a:t>Identify the key features of widely used graphics and multimedia programs</a:t>
            </a:r>
          </a:p>
        </p:txBody>
      </p:sp>
      <p:sp>
        <p:nvSpPr>
          <p:cNvPr id="95245" name="AutoShape 13"/>
          <p:cNvSpPr>
            <a:spLocks noChangeArrowheads="1"/>
          </p:cNvSpPr>
          <p:nvPr/>
        </p:nvSpPr>
        <p:spPr bwMode="auto">
          <a:xfrm>
            <a:off x="4606925" y="1524000"/>
            <a:ext cx="4341813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sz="1600" b="1">
                <a:latin typeface="Times New Roman" pitchFamily="18" charset="0"/>
              </a:rPr>
              <a:t>Identify the key features of widely used home, personal, and educational programs</a:t>
            </a:r>
            <a:endParaRPr kumimoji="1" lang="en-US" sz="1800" b="1">
              <a:latin typeface="Times New Roman" pitchFamily="18" charset="0"/>
            </a:endParaRPr>
          </a:p>
        </p:txBody>
      </p:sp>
      <p:sp>
        <p:nvSpPr>
          <p:cNvPr id="95246" name="AutoShape 14"/>
          <p:cNvSpPr>
            <a:spLocks noChangeArrowheads="1"/>
          </p:cNvSpPr>
          <p:nvPr/>
        </p:nvSpPr>
        <p:spPr bwMode="auto">
          <a:xfrm>
            <a:off x="4606925" y="2328863"/>
            <a:ext cx="4341813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sz="1600" b="1">
                <a:latin typeface="Times New Roman" pitchFamily="18" charset="0"/>
              </a:rPr>
              <a:t>Identify the types of application software used in communications</a:t>
            </a:r>
          </a:p>
        </p:txBody>
      </p:sp>
      <p:sp>
        <p:nvSpPr>
          <p:cNvPr id="95247" name="AutoShape 15"/>
          <p:cNvSpPr>
            <a:spLocks noChangeArrowheads="1"/>
          </p:cNvSpPr>
          <p:nvPr/>
        </p:nvSpPr>
        <p:spPr bwMode="auto">
          <a:xfrm>
            <a:off x="4606925" y="3886200"/>
            <a:ext cx="4341813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sz="1600" b="1">
                <a:latin typeface="Times New Roman" pitchFamily="18" charset="0"/>
              </a:rPr>
              <a:t>Discuss the advantages of using </a:t>
            </a:r>
            <a:br>
              <a:rPr kumimoji="1" lang="en-US" sz="1600" b="1">
                <a:latin typeface="Times New Roman" pitchFamily="18" charset="0"/>
              </a:rPr>
            </a:br>
            <a:r>
              <a:rPr kumimoji="1" lang="en-US" sz="1600" b="1">
                <a:latin typeface="Times New Roman" pitchFamily="18" charset="0"/>
              </a:rPr>
              <a:t>Web-based software</a:t>
            </a:r>
          </a:p>
        </p:txBody>
      </p:sp>
      <p:sp>
        <p:nvSpPr>
          <p:cNvPr id="95248" name="AutoShape 16"/>
          <p:cNvSpPr>
            <a:spLocks noChangeArrowheads="1"/>
          </p:cNvSpPr>
          <p:nvPr/>
        </p:nvSpPr>
        <p:spPr bwMode="auto">
          <a:xfrm>
            <a:off x="4606925" y="4691063"/>
            <a:ext cx="4341813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sz="1600" b="1">
                <a:latin typeface="Times New Roman" pitchFamily="18" charset="0"/>
              </a:rPr>
              <a:t>Describe the learning aids available </a:t>
            </a:r>
            <a:br>
              <a:rPr kumimoji="1" lang="en-US" sz="1600" b="1">
                <a:latin typeface="Times New Roman" pitchFamily="18" charset="0"/>
              </a:rPr>
            </a:br>
            <a:r>
              <a:rPr kumimoji="1" lang="en-US" sz="1600" b="1">
                <a:latin typeface="Times New Roman" pitchFamily="18" charset="0"/>
              </a:rPr>
              <a:t>for application software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110" name="AutoShape 22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1" name="Text Box 23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95256" name="AutoShape 24"/>
          <p:cNvSpPr>
            <a:spLocks noChangeArrowheads="1"/>
          </p:cNvSpPr>
          <p:nvPr/>
        </p:nvSpPr>
        <p:spPr bwMode="auto">
          <a:xfrm>
            <a:off x="4648200" y="3124200"/>
            <a:ext cx="4341813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sz="1600" b="1">
                <a:latin typeface="Times New Roman" pitchFamily="18" charset="0"/>
              </a:rPr>
              <a:t>Describe the function of several</a:t>
            </a:r>
            <a:br>
              <a:rPr kumimoji="1" lang="en-US" sz="1600" b="1">
                <a:latin typeface="Times New Roman" pitchFamily="18" charset="0"/>
              </a:rPr>
            </a:br>
            <a:r>
              <a:rPr kumimoji="1" lang="en-US" sz="1600" b="1">
                <a:latin typeface="Times New Roman" pitchFamily="18" charset="0"/>
              </a:rPr>
              <a:t>utility programs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5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5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5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5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5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5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5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5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3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5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5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2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5" grpId="0" animBg="1" autoUpdateAnimBg="0"/>
      <p:bldP spid="95236" grpId="0" animBg="1" autoUpdateAnimBg="0"/>
      <p:bldP spid="95237" grpId="0" animBg="1" autoUpdateAnimBg="0"/>
      <p:bldP spid="95238" grpId="0" animBg="1" autoUpdateAnimBg="0"/>
      <p:bldP spid="95242" grpId="0" animBg="1" autoUpdateAnimBg="0"/>
      <p:bldP spid="95245" grpId="0" animBg="1" autoUpdateAnimBg="0"/>
      <p:bldP spid="95246" grpId="0" animBg="1" autoUpdateAnimBg="0"/>
      <p:bldP spid="95247" grpId="0" animBg="1" autoUpdateAnimBg="0"/>
      <p:bldP spid="95248" grpId="0" animBg="1" autoUpdateAnimBg="0"/>
      <p:bldP spid="95256" grpId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Business Software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6705600" cy="6619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</a:t>
            </a:r>
            <a:r>
              <a:rPr lang="en-US" smtClean="0">
                <a:solidFill>
                  <a:srgbClr val="D94439"/>
                </a:solidFill>
              </a:rPr>
              <a:t>presentation graphics software</a:t>
            </a:r>
            <a:r>
              <a:rPr lang="en-US" smtClean="0"/>
              <a:t>?</a:t>
            </a:r>
          </a:p>
        </p:txBody>
      </p:sp>
      <p:sp>
        <p:nvSpPr>
          <p:cNvPr id="22532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1938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kumimoji="1" lang="en-US" sz="1200">
                <a:solidFill>
                  <a:srgbClr val="000099"/>
                </a:solidFill>
                <a:latin typeface="Arial Narrow" pitchFamily="34" charset="0"/>
              </a:rPr>
              <a:t>p. 146 Fig. 3-12</a:t>
            </a:r>
          </a:p>
        </p:txBody>
      </p:sp>
      <p:grpSp>
        <p:nvGrpSpPr>
          <p:cNvPr id="2" name="Group 4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2539" name="AutoShape 4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0" name="Text Box 4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44080" name="Rectangle 48"/>
          <p:cNvSpPr>
            <a:spLocks noChangeArrowheads="1"/>
          </p:cNvSpPr>
          <p:nvPr/>
        </p:nvSpPr>
        <p:spPr bwMode="auto">
          <a:xfrm>
            <a:off x="304800" y="1524000"/>
            <a:ext cx="67056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Used to create visual aids for presentations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A presentation is sometimes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called a slide show</a:t>
            </a:r>
          </a:p>
        </p:txBody>
      </p:sp>
      <p:grpSp>
        <p:nvGrpSpPr>
          <p:cNvPr id="3" name="Group 50"/>
          <p:cNvGrpSpPr>
            <a:grpSpLocks/>
          </p:cNvGrpSpPr>
          <p:nvPr/>
        </p:nvGrpSpPr>
        <p:grpSpPr bwMode="auto">
          <a:xfrm>
            <a:off x="0" y="4800600"/>
            <a:ext cx="1981200" cy="1295400"/>
            <a:chOff x="0" y="3024"/>
            <a:chExt cx="1248" cy="816"/>
          </a:xfrm>
        </p:grpSpPr>
        <p:sp>
          <p:nvSpPr>
            <p:cNvPr id="22537" name="Rectangle 51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Link,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Chapter 3, Click Web Link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then click Presentation Graphics Software below Chapter 3</a:t>
              </a:r>
            </a:p>
          </p:txBody>
        </p:sp>
        <p:sp>
          <p:nvSpPr>
            <p:cNvPr id="22538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026" name="Picture 2" descr="C:\Documents and Settings\Steve\My Documents\Course Presenters\DC 2009\Figures\Figs_callouts\DC\C6663_Chapter03_callouts\C6663_Chapter03_callouts\CFig3-12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858000" y="533400"/>
            <a:ext cx="1691747" cy="5417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40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40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 bldLvl="5" autoUpdateAnimBg="0" advAuto="1000"/>
      <p:bldP spid="44080" grpId="0" build="p" bldLvl="2" autoUpdateAnimBg="0" advAuto="300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Business Software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5029200" cy="6619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</a:t>
            </a:r>
            <a:r>
              <a:rPr lang="en-US" smtClean="0">
                <a:solidFill>
                  <a:srgbClr val="D94439"/>
                </a:solidFill>
              </a:rPr>
              <a:t>note taking software</a:t>
            </a:r>
            <a:r>
              <a:rPr lang="en-US" smtClean="0"/>
              <a:t>?</a:t>
            </a:r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1938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kumimoji="1" lang="en-US" sz="1200">
                <a:solidFill>
                  <a:srgbClr val="000099"/>
                </a:solidFill>
                <a:latin typeface="Arial Narrow" pitchFamily="34" charset="0"/>
              </a:rPr>
              <a:t>p. 147 Fig. 3-14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3561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62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08552" name="Rectangle 8"/>
          <p:cNvSpPr>
            <a:spLocks noChangeArrowheads="1"/>
          </p:cNvSpPr>
          <p:nvPr/>
        </p:nvSpPr>
        <p:spPr bwMode="auto">
          <a:xfrm>
            <a:off x="304800" y="1676400"/>
            <a:ext cx="4495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Enables users to enter typed text, handwritten comments, drawings, or sketches anywhere on the page</a:t>
            </a:r>
          </a:p>
        </p:txBody>
      </p:sp>
      <p:sp>
        <p:nvSpPr>
          <p:cNvPr id="108553" name="Rectangle 9"/>
          <p:cNvSpPr>
            <a:spLocks noChangeArrowheads="1"/>
          </p:cNvSpPr>
          <p:nvPr/>
        </p:nvSpPr>
        <p:spPr bwMode="auto">
          <a:xfrm>
            <a:off x="304800" y="3657600"/>
            <a:ext cx="4495800" cy="16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Notes are organized like a notebook</a:t>
            </a:r>
          </a:p>
        </p:txBody>
      </p:sp>
      <p:pic>
        <p:nvPicPr>
          <p:cNvPr id="2050" name="Picture 2" descr="C:\Documents and Settings\Steve\My Documents\Course Presenters\DC 2009\Figures\Figs_callouts\DC\C6663_Chapter03_callouts\C6663_Chapter03_callouts\CFig3-14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1676400"/>
            <a:ext cx="3815074" cy="3581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8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85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85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7" grpId="0" build="p" bldLvl="5" autoUpdateAnimBg="0" advAuto="1000"/>
      <p:bldP spid="108552" grpId="0" build="p" bldLvl="2" autoUpdateAnimBg="0" advAuto="3000"/>
      <p:bldP spid="108553" grpId="0" build="p" bldLvl="2" autoUpdateAnimBg="0" advAuto="300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Business Software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013700" cy="5857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</a:t>
            </a:r>
            <a:r>
              <a:rPr lang="en-US" smtClean="0">
                <a:solidFill>
                  <a:srgbClr val="D94439"/>
                </a:solidFill>
              </a:rPr>
              <a:t>Personal Information Manager</a:t>
            </a:r>
            <a:r>
              <a:rPr lang="en-US" smtClean="0">
                <a:solidFill>
                  <a:schemeClr val="bg2"/>
                </a:solidFill>
              </a:rPr>
              <a:t> </a:t>
            </a:r>
            <a:r>
              <a:rPr lang="en-US" smtClean="0"/>
              <a:t>Software?</a:t>
            </a:r>
          </a:p>
        </p:txBody>
      </p:sp>
      <p:sp>
        <p:nvSpPr>
          <p:cNvPr id="24580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1938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kumimoji="1" lang="en-US" sz="1200">
                <a:solidFill>
                  <a:srgbClr val="000099"/>
                </a:solidFill>
                <a:latin typeface="Arial Narrow" pitchFamily="34" charset="0"/>
              </a:rPr>
              <a:t>p. 148 Fig. 3-15</a:t>
            </a: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4584" name="AutoShape 14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85" name="Text Box 15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50192" name="Rectangle 16"/>
          <p:cNvSpPr>
            <a:spLocks noChangeArrowheads="1"/>
          </p:cNvSpPr>
          <p:nvPr/>
        </p:nvSpPr>
        <p:spPr bwMode="auto">
          <a:xfrm>
            <a:off x="304800" y="1524000"/>
            <a:ext cx="3962400" cy="475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</a:rPr>
              <a:t>Includes a calendar, address book, notepad, and synchronization with </a:t>
            </a:r>
            <a:br>
              <a:rPr kumimoji="1" lang="en-US" sz="2600" b="1">
                <a:solidFill>
                  <a:srgbClr val="000000"/>
                </a:solidFill>
              </a:rPr>
            </a:br>
            <a:r>
              <a:rPr kumimoji="1" lang="en-US" sz="2600" b="1">
                <a:solidFill>
                  <a:srgbClr val="000000"/>
                </a:solidFill>
              </a:rPr>
              <a:t>desktop computer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</a:rPr>
              <a:t>Most smart phones and PDAs include PIM functionality</a:t>
            </a:r>
          </a:p>
        </p:txBody>
      </p:sp>
      <p:pic>
        <p:nvPicPr>
          <p:cNvPr id="3074" name="Picture 2" descr="C:\Documents and Settings\Steve\My Documents\Course Presenters\DC 2009\Figures\Figs_callouts\DC\C6663_Chapter03_callouts\C6663_Chapter03_callouts\CFig3-15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67199" y="2057400"/>
            <a:ext cx="4437297" cy="32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0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0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build="p" bldLvl="5" autoUpdateAnimBg="0" advAuto="1000"/>
      <p:bldP spid="50192" grpId="0" build="p" bldLvl="3" autoUpdateAnimBg="0" advAuto="300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09" name="AutoShape 25"/>
          <p:cNvSpPr>
            <a:spLocks noChangeArrowheads="1"/>
          </p:cNvSpPr>
          <p:nvPr/>
        </p:nvSpPr>
        <p:spPr bwMode="auto">
          <a:xfrm>
            <a:off x="152400" y="2133600"/>
            <a:ext cx="2209800" cy="1371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round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000">
                <a:solidFill>
                  <a:srgbClr val="000000"/>
                </a:solidFill>
              </a:rPr>
              <a:t>Create documents </a:t>
            </a:r>
            <a:br>
              <a:rPr lang="en-US" sz="2000">
                <a:solidFill>
                  <a:srgbClr val="000000"/>
                </a:solidFill>
              </a:rPr>
            </a:br>
            <a:r>
              <a:rPr lang="en-US" sz="2000">
                <a:solidFill>
                  <a:srgbClr val="000000"/>
                </a:solidFill>
              </a:rPr>
              <a:t>and worksheets</a:t>
            </a:r>
          </a:p>
        </p:txBody>
      </p:sp>
      <p:sp>
        <p:nvSpPr>
          <p:cNvPr id="118825" name="AutoShape 41"/>
          <p:cNvSpPr>
            <a:spLocks noChangeArrowheads="1"/>
          </p:cNvSpPr>
          <p:nvPr/>
        </p:nvSpPr>
        <p:spPr bwMode="auto">
          <a:xfrm>
            <a:off x="2362200" y="2133600"/>
            <a:ext cx="2209800" cy="1371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round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000">
                <a:solidFill>
                  <a:srgbClr val="000000"/>
                </a:solidFill>
              </a:rPr>
              <a:t>Manage databases</a:t>
            </a:r>
            <a:br>
              <a:rPr lang="en-US" sz="2000">
                <a:solidFill>
                  <a:srgbClr val="000000"/>
                </a:solidFill>
              </a:rPr>
            </a:br>
            <a:r>
              <a:rPr lang="en-US" sz="2000">
                <a:solidFill>
                  <a:srgbClr val="000000"/>
                </a:solidFill>
              </a:rPr>
              <a:t>and lists</a:t>
            </a:r>
          </a:p>
        </p:txBody>
      </p:sp>
      <p:sp>
        <p:nvSpPr>
          <p:cNvPr id="118812" name="AutoShape 28"/>
          <p:cNvSpPr>
            <a:spLocks noChangeArrowheads="1"/>
          </p:cNvSpPr>
          <p:nvPr/>
        </p:nvSpPr>
        <p:spPr bwMode="auto">
          <a:xfrm>
            <a:off x="4572000" y="2133600"/>
            <a:ext cx="2209800" cy="1371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round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000">
                <a:solidFill>
                  <a:srgbClr val="000000"/>
                </a:solidFill>
              </a:rPr>
              <a:t>Create slide shows</a:t>
            </a:r>
          </a:p>
        </p:txBody>
      </p:sp>
      <p:sp>
        <p:nvSpPr>
          <p:cNvPr id="118810" name="AutoShape 26"/>
          <p:cNvSpPr>
            <a:spLocks noChangeArrowheads="1"/>
          </p:cNvSpPr>
          <p:nvPr/>
        </p:nvSpPr>
        <p:spPr bwMode="auto">
          <a:xfrm>
            <a:off x="6781800" y="2133600"/>
            <a:ext cx="2209800" cy="1371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round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000">
                <a:solidFill>
                  <a:srgbClr val="000000"/>
                </a:solidFill>
              </a:rPr>
              <a:t>Take notes</a:t>
            </a:r>
          </a:p>
        </p:txBody>
      </p:sp>
      <p:sp>
        <p:nvSpPr>
          <p:cNvPr id="256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Business Software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013700" cy="5857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can you do with Personal Mobile Device business software?</a:t>
            </a:r>
          </a:p>
        </p:txBody>
      </p:sp>
      <p:sp>
        <p:nvSpPr>
          <p:cNvPr id="25608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1938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kumimoji="1" lang="en-US" sz="1200">
                <a:solidFill>
                  <a:srgbClr val="000099"/>
                </a:solidFill>
                <a:latin typeface="Arial Narrow" pitchFamily="34" charset="0"/>
              </a:rPr>
              <a:t>p. 148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5617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8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18813" name="AutoShape 29"/>
          <p:cNvSpPr>
            <a:spLocks noChangeArrowheads="1"/>
          </p:cNvSpPr>
          <p:nvPr/>
        </p:nvSpPr>
        <p:spPr bwMode="auto">
          <a:xfrm>
            <a:off x="1219200" y="3505200"/>
            <a:ext cx="2209800" cy="1371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round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000">
                <a:solidFill>
                  <a:srgbClr val="000000"/>
                </a:solidFill>
              </a:rPr>
              <a:t>Manage budgets</a:t>
            </a:r>
            <a:br>
              <a:rPr lang="en-US" sz="2000">
                <a:solidFill>
                  <a:srgbClr val="000000"/>
                </a:solidFill>
              </a:rPr>
            </a:br>
            <a:r>
              <a:rPr lang="en-US" sz="2000">
                <a:solidFill>
                  <a:srgbClr val="000000"/>
                </a:solidFill>
              </a:rPr>
              <a:t>and finances</a:t>
            </a:r>
          </a:p>
        </p:txBody>
      </p:sp>
      <p:sp>
        <p:nvSpPr>
          <p:cNvPr id="118814" name="AutoShape 30"/>
          <p:cNvSpPr>
            <a:spLocks noChangeArrowheads="1"/>
          </p:cNvSpPr>
          <p:nvPr/>
        </p:nvSpPr>
        <p:spPr bwMode="auto">
          <a:xfrm>
            <a:off x="3429000" y="3505200"/>
            <a:ext cx="2209800" cy="1371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round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000">
                <a:solidFill>
                  <a:srgbClr val="000000"/>
                </a:solidFill>
              </a:rPr>
              <a:t>View and edit</a:t>
            </a:r>
            <a:br>
              <a:rPr lang="en-US" sz="2000">
                <a:solidFill>
                  <a:srgbClr val="000000"/>
                </a:solidFill>
              </a:rPr>
            </a:br>
            <a:r>
              <a:rPr lang="en-US" sz="2000">
                <a:solidFill>
                  <a:srgbClr val="000000"/>
                </a:solidFill>
              </a:rPr>
              <a:t>photos</a:t>
            </a:r>
          </a:p>
        </p:txBody>
      </p:sp>
      <p:sp>
        <p:nvSpPr>
          <p:cNvPr id="118815" name="AutoShape 31"/>
          <p:cNvSpPr>
            <a:spLocks noChangeArrowheads="1"/>
          </p:cNvSpPr>
          <p:nvPr/>
        </p:nvSpPr>
        <p:spPr bwMode="auto">
          <a:xfrm>
            <a:off x="5638800" y="3505200"/>
            <a:ext cx="2209800" cy="1371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round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000">
                <a:solidFill>
                  <a:srgbClr val="000000"/>
                </a:solidFill>
              </a:rPr>
              <a:t>Read electronic</a:t>
            </a:r>
            <a:br>
              <a:rPr lang="en-US" sz="2000">
                <a:solidFill>
                  <a:srgbClr val="000000"/>
                </a:solidFill>
              </a:rPr>
            </a:br>
            <a:r>
              <a:rPr lang="en-US" sz="2000">
                <a:solidFill>
                  <a:srgbClr val="000000"/>
                </a:solidFill>
              </a:rPr>
              <a:t>books</a:t>
            </a:r>
          </a:p>
        </p:txBody>
      </p:sp>
      <p:sp>
        <p:nvSpPr>
          <p:cNvPr id="118816" name="AutoShape 32"/>
          <p:cNvSpPr>
            <a:spLocks noChangeArrowheads="1"/>
          </p:cNvSpPr>
          <p:nvPr/>
        </p:nvSpPr>
        <p:spPr bwMode="auto">
          <a:xfrm>
            <a:off x="228600" y="4876800"/>
            <a:ext cx="2209800" cy="1371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round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000">
                <a:solidFill>
                  <a:srgbClr val="000000"/>
                </a:solidFill>
              </a:rPr>
              <a:t>Plan travel routes</a:t>
            </a:r>
          </a:p>
        </p:txBody>
      </p:sp>
      <p:sp>
        <p:nvSpPr>
          <p:cNvPr id="118817" name="AutoShape 33"/>
          <p:cNvSpPr>
            <a:spLocks noChangeArrowheads="1"/>
          </p:cNvSpPr>
          <p:nvPr/>
        </p:nvSpPr>
        <p:spPr bwMode="auto">
          <a:xfrm>
            <a:off x="2362200" y="4876800"/>
            <a:ext cx="2209800" cy="1371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round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000">
                <a:solidFill>
                  <a:srgbClr val="000000"/>
                </a:solidFill>
              </a:rPr>
              <a:t>Compose and read</a:t>
            </a:r>
            <a:br>
              <a:rPr lang="en-US" sz="2000">
                <a:solidFill>
                  <a:srgbClr val="000000"/>
                </a:solidFill>
              </a:rPr>
            </a:br>
            <a:r>
              <a:rPr lang="en-US" sz="2000">
                <a:solidFill>
                  <a:srgbClr val="000000"/>
                </a:solidFill>
              </a:rPr>
              <a:t>e-mail messages</a:t>
            </a:r>
          </a:p>
        </p:txBody>
      </p:sp>
      <p:sp>
        <p:nvSpPr>
          <p:cNvPr id="118818" name="AutoShape 34"/>
          <p:cNvSpPr>
            <a:spLocks noChangeArrowheads="1"/>
          </p:cNvSpPr>
          <p:nvPr/>
        </p:nvSpPr>
        <p:spPr bwMode="auto">
          <a:xfrm>
            <a:off x="4572000" y="4876800"/>
            <a:ext cx="2209800" cy="1371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round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000">
                <a:solidFill>
                  <a:srgbClr val="000000"/>
                </a:solidFill>
              </a:rPr>
              <a:t>Send instant</a:t>
            </a:r>
            <a:br>
              <a:rPr lang="en-US" sz="2000">
                <a:solidFill>
                  <a:srgbClr val="000000"/>
                </a:solidFill>
              </a:rPr>
            </a:br>
            <a:r>
              <a:rPr lang="en-US" sz="2000">
                <a:solidFill>
                  <a:srgbClr val="000000"/>
                </a:solidFill>
              </a:rPr>
              <a:t>messages</a:t>
            </a:r>
          </a:p>
        </p:txBody>
      </p:sp>
      <p:sp>
        <p:nvSpPr>
          <p:cNvPr id="118819" name="AutoShape 35"/>
          <p:cNvSpPr>
            <a:spLocks noChangeArrowheads="1"/>
          </p:cNvSpPr>
          <p:nvPr/>
        </p:nvSpPr>
        <p:spPr bwMode="auto">
          <a:xfrm>
            <a:off x="6781800" y="4876800"/>
            <a:ext cx="2209800" cy="1371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round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000">
                <a:solidFill>
                  <a:srgbClr val="000000"/>
                </a:solidFill>
              </a:rPr>
              <a:t>Browse the Web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8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18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18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118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118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50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18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0"/>
                            </p:stCondLst>
                            <p:childTnLst>
                              <p:par>
                                <p:cTn id="29" presetID="1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118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500"/>
                            </p:stCondLst>
                            <p:childTnLst>
                              <p:par>
                                <p:cTn id="33" presetID="1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118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0"/>
                            </p:stCondLst>
                            <p:childTnLst>
                              <p:par>
                                <p:cTn id="37" presetID="1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9" dur="500"/>
                                        <p:tgtEl>
                                          <p:spTgt spid="118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500"/>
                            </p:stCondLst>
                            <p:childTnLst>
                              <p:par>
                                <p:cTn id="41" presetID="1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3" dur="500"/>
                                        <p:tgtEl>
                                          <p:spTgt spid="118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4000"/>
                            </p:stCondLst>
                            <p:childTnLst>
                              <p:par>
                                <p:cTn id="45" presetID="1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7" dur="500"/>
                                        <p:tgtEl>
                                          <p:spTgt spid="118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6500"/>
                            </p:stCondLst>
                            <p:childTnLst>
                              <p:par>
                                <p:cTn id="49" presetID="1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1" dur="500"/>
                                        <p:tgtEl>
                                          <p:spTgt spid="118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9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809" grpId="0" animBg="1"/>
      <p:bldP spid="118825" grpId="0" animBg="1"/>
      <p:bldP spid="118812" grpId="0" animBg="1"/>
      <p:bldP spid="118810" grpId="0" animBg="1"/>
      <p:bldP spid="118787" grpId="0" build="p" bldLvl="5" autoUpdateAnimBg="0" advAuto="1000"/>
      <p:bldP spid="118813" grpId="0" animBg="1"/>
      <p:bldP spid="118814" grpId="0" animBg="1"/>
      <p:bldP spid="118815" grpId="0" animBg="1"/>
      <p:bldP spid="118816" grpId="0" animBg="1"/>
      <p:bldP spid="118817" grpId="0" animBg="1"/>
      <p:bldP spid="118818" grpId="0" animBg="1"/>
      <p:bldP spid="1188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Business Software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5857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 </a:t>
            </a:r>
            <a:r>
              <a:rPr lang="en-US" smtClean="0">
                <a:solidFill>
                  <a:srgbClr val="D94439"/>
                </a:solidFill>
              </a:rPr>
              <a:t>software suite</a:t>
            </a:r>
            <a:r>
              <a:rPr lang="en-US" smtClean="0"/>
              <a:t>?</a:t>
            </a:r>
          </a:p>
        </p:txBody>
      </p:sp>
      <p:sp>
        <p:nvSpPr>
          <p:cNvPr id="26628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1938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kumimoji="1" lang="en-US" sz="1200">
                <a:solidFill>
                  <a:srgbClr val="000099"/>
                </a:solidFill>
                <a:latin typeface="Arial Narrow" pitchFamily="34" charset="0"/>
              </a:rPr>
              <a:t>p. 148</a:t>
            </a:r>
          </a:p>
        </p:txBody>
      </p:sp>
      <p:sp>
        <p:nvSpPr>
          <p:cNvPr id="52254" name="AutoShape 30"/>
          <p:cNvSpPr>
            <a:spLocks noChangeArrowheads="1"/>
          </p:cNvSpPr>
          <p:nvPr/>
        </p:nvSpPr>
        <p:spPr bwMode="auto">
          <a:xfrm>
            <a:off x="685800" y="2057400"/>
            <a:ext cx="3492500" cy="1727200"/>
          </a:xfrm>
          <a:prstGeom prst="doubleWave">
            <a:avLst>
              <a:gd name="adj1" fmla="val 6500"/>
              <a:gd name="adj2" fmla="val 0"/>
            </a:avLst>
          </a:prstGeom>
          <a:solidFill>
            <a:srgbClr val="008080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b="1">
                <a:latin typeface="Times New Roman" pitchFamily="18" charset="0"/>
              </a:rPr>
              <a:t>A collection of individual</a:t>
            </a:r>
            <a:br>
              <a:rPr kumimoji="1" lang="en-US" b="1">
                <a:latin typeface="Times New Roman" pitchFamily="18" charset="0"/>
              </a:rPr>
            </a:br>
            <a:r>
              <a:rPr kumimoji="1" lang="en-US" b="1">
                <a:latin typeface="Times New Roman" pitchFamily="18" charset="0"/>
              </a:rPr>
              <a:t>programs sold as</a:t>
            </a:r>
            <a:br>
              <a:rPr kumimoji="1" lang="en-US" b="1">
                <a:latin typeface="Times New Roman" pitchFamily="18" charset="0"/>
              </a:rPr>
            </a:br>
            <a:r>
              <a:rPr kumimoji="1" lang="en-US" b="1">
                <a:latin typeface="Times New Roman" pitchFamily="18" charset="0"/>
              </a:rPr>
              <a:t>a single package</a:t>
            </a:r>
          </a:p>
        </p:txBody>
      </p:sp>
      <p:sp>
        <p:nvSpPr>
          <p:cNvPr id="52255" name="AutoShape 31"/>
          <p:cNvSpPr>
            <a:spLocks noChangeArrowheads="1"/>
          </p:cNvSpPr>
          <p:nvPr/>
        </p:nvSpPr>
        <p:spPr bwMode="auto">
          <a:xfrm>
            <a:off x="4343400" y="2057400"/>
            <a:ext cx="3492500" cy="1727200"/>
          </a:xfrm>
          <a:prstGeom prst="doubleWave">
            <a:avLst>
              <a:gd name="adj1" fmla="val 6500"/>
              <a:gd name="adj2" fmla="val 0"/>
            </a:avLst>
          </a:prstGeom>
          <a:solidFill>
            <a:srgbClr val="993366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000000"/>
            </a:outerShdw>
          </a:effectLst>
        </p:spPr>
        <p:txBody>
          <a:bodyPr wrap="none" anchor="ctr"/>
          <a:lstStyle/>
          <a:p>
            <a:pPr algn="ctr"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b="1">
                <a:latin typeface="Times New Roman" pitchFamily="18" charset="0"/>
              </a:rPr>
              <a:t>Two major advantages:</a:t>
            </a:r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4572000" y="3352800"/>
            <a:ext cx="1984375" cy="1179513"/>
            <a:chOff x="768" y="2784"/>
            <a:chExt cx="1250" cy="743"/>
          </a:xfrm>
        </p:grpSpPr>
        <p:sp>
          <p:nvSpPr>
            <p:cNvPr id="26638" name="AutoShape 25"/>
            <p:cNvSpPr>
              <a:spLocks noChangeArrowheads="1"/>
            </p:cNvSpPr>
            <p:nvPr/>
          </p:nvSpPr>
          <p:spPr bwMode="auto">
            <a:xfrm>
              <a:off x="768" y="2784"/>
              <a:ext cx="1250" cy="743"/>
            </a:xfrm>
            <a:prstGeom prst="doubleWave">
              <a:avLst>
                <a:gd name="adj1" fmla="val 6500"/>
                <a:gd name="adj2" fmla="val 0"/>
              </a:avLst>
            </a:prstGeom>
            <a:solidFill>
              <a:srgbClr val="0099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39" name="Rectangle 8"/>
            <p:cNvSpPr>
              <a:spLocks noChangeArrowheads="1"/>
            </p:cNvSpPr>
            <p:nvPr/>
          </p:nvSpPr>
          <p:spPr bwMode="auto">
            <a:xfrm>
              <a:off x="913" y="3030"/>
              <a:ext cx="960" cy="250"/>
            </a:xfrm>
            <a:prstGeom prst="rect">
              <a:avLst/>
            </a:prstGeom>
            <a:solidFill>
              <a:srgbClr val="0099CC"/>
            </a:solidFill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</a:pPr>
              <a:r>
                <a:rPr kumimoji="1" lang="en-US" sz="2000" b="1">
                  <a:solidFill>
                    <a:srgbClr val="000000"/>
                  </a:solidFill>
                  <a:latin typeface="Times New Roman" pitchFamily="18" charset="0"/>
                </a:rPr>
                <a:t>lower cost</a:t>
              </a:r>
            </a:p>
          </p:txBody>
        </p:sp>
      </p:grpSp>
      <p:grpSp>
        <p:nvGrpSpPr>
          <p:cNvPr id="3" name="Group 32"/>
          <p:cNvGrpSpPr>
            <a:grpSpLocks/>
          </p:cNvGrpSpPr>
          <p:nvPr/>
        </p:nvGrpSpPr>
        <p:grpSpPr bwMode="auto">
          <a:xfrm>
            <a:off x="6705600" y="3352800"/>
            <a:ext cx="1984375" cy="1179513"/>
            <a:chOff x="1392" y="3408"/>
            <a:chExt cx="1250" cy="743"/>
          </a:xfrm>
        </p:grpSpPr>
        <p:sp>
          <p:nvSpPr>
            <p:cNvPr id="26636" name="AutoShape 24"/>
            <p:cNvSpPr>
              <a:spLocks noChangeArrowheads="1"/>
            </p:cNvSpPr>
            <p:nvPr/>
          </p:nvSpPr>
          <p:spPr bwMode="auto">
            <a:xfrm>
              <a:off x="1392" y="3408"/>
              <a:ext cx="1250" cy="743"/>
            </a:xfrm>
            <a:prstGeom prst="doubleWave">
              <a:avLst>
                <a:gd name="adj1" fmla="val 6500"/>
                <a:gd name="adj2" fmla="val 0"/>
              </a:avLst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37" name="Rectangle 10"/>
            <p:cNvSpPr>
              <a:spLocks noChangeArrowheads="1"/>
            </p:cNvSpPr>
            <p:nvPr/>
          </p:nvSpPr>
          <p:spPr bwMode="auto">
            <a:xfrm>
              <a:off x="1537" y="3654"/>
              <a:ext cx="96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</a:pPr>
              <a:r>
                <a:rPr kumimoji="1" lang="en-US" sz="2000" b="1">
                  <a:solidFill>
                    <a:srgbClr val="000000"/>
                  </a:solidFill>
                  <a:latin typeface="Times New Roman" pitchFamily="18" charset="0"/>
                </a:rPr>
                <a:t>ease of use</a:t>
              </a:r>
            </a:p>
          </p:txBody>
        </p:sp>
      </p:grpSp>
      <p:grpSp>
        <p:nvGrpSpPr>
          <p:cNvPr id="4" name="Group 3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6634" name="AutoShape 3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35" name="Text Box 3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2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2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build="p" bldLvl="5" autoUpdateAnimBg="0" advAuto="1000"/>
      <p:bldP spid="52254" grpId="0" animBg="1" autoUpdateAnimBg="0"/>
      <p:bldP spid="52255" grpId="0" animBg="1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Business Software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5857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</a:t>
            </a:r>
            <a:r>
              <a:rPr lang="en-US" smtClean="0">
                <a:solidFill>
                  <a:srgbClr val="D94439"/>
                </a:solidFill>
              </a:rPr>
              <a:t>project management software</a:t>
            </a:r>
            <a:r>
              <a:rPr lang="en-US" smtClean="0"/>
              <a:t>?</a:t>
            </a:r>
          </a:p>
        </p:txBody>
      </p:sp>
      <p:sp>
        <p:nvSpPr>
          <p:cNvPr id="27652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1938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kumimoji="1" lang="en-US" sz="1200">
                <a:solidFill>
                  <a:srgbClr val="000099"/>
                </a:solidFill>
                <a:latin typeface="Arial Narrow" pitchFamily="34" charset="0"/>
              </a:rPr>
              <a:t>p. 149 Fig. 3-16</a:t>
            </a:r>
          </a:p>
        </p:txBody>
      </p:sp>
      <p:sp>
        <p:nvSpPr>
          <p:cNvPr id="54285" name="Rectangle 13"/>
          <p:cNvSpPr>
            <a:spLocks noChangeArrowheads="1"/>
          </p:cNvSpPr>
          <p:nvPr/>
        </p:nvSpPr>
        <p:spPr bwMode="auto">
          <a:xfrm>
            <a:off x="304800" y="1524000"/>
            <a:ext cx="7848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Allows you to plan, schedule, track, and analyze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the events, resources, and costs of a project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7656" name="AutoShape 1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7" name="Text Box 1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pic>
        <p:nvPicPr>
          <p:cNvPr id="10" name="Picture 9" descr="CFig3-16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438400"/>
            <a:ext cx="6477000" cy="3619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4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build="p" bldLvl="5" autoUpdateAnimBg="0" advAuto="1000"/>
      <p:bldP spid="54285" grpId="0" build="p" bldLvl="2" autoUpdateAnimBg="0" advAuto="300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Business Software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5105400" cy="6619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</a:t>
            </a:r>
            <a:r>
              <a:rPr lang="en-US" smtClean="0">
                <a:solidFill>
                  <a:srgbClr val="D94439"/>
                </a:solidFill>
              </a:rPr>
              <a:t>accounting software</a:t>
            </a:r>
            <a:r>
              <a:rPr lang="en-US" smtClean="0"/>
              <a:t>?</a:t>
            </a:r>
          </a:p>
        </p:txBody>
      </p:sp>
      <p:sp>
        <p:nvSpPr>
          <p:cNvPr id="28676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1938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kumimoji="1" lang="en-US" sz="1200">
                <a:solidFill>
                  <a:srgbClr val="000099"/>
                </a:solidFill>
                <a:latin typeface="Arial Narrow" pitchFamily="34" charset="0"/>
              </a:rPr>
              <a:t>p. 149 Fig. 3-17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8680" name="AutoShape 13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81" name="Text Box 14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56335" name="Rectangle 15"/>
          <p:cNvSpPr>
            <a:spLocks noChangeArrowheads="1"/>
          </p:cNvSpPr>
          <p:nvPr/>
        </p:nvSpPr>
        <p:spPr bwMode="auto">
          <a:xfrm>
            <a:off x="304800" y="1547813"/>
            <a:ext cx="5105400" cy="2338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Helps companies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record and report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their financial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transactions</a:t>
            </a:r>
          </a:p>
        </p:txBody>
      </p:sp>
      <p:pic>
        <p:nvPicPr>
          <p:cNvPr id="10" name="Picture 9" descr="CFig3-17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2514600"/>
            <a:ext cx="5461000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6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8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3" grpId="0" build="p" bldLvl="5" autoUpdateAnimBg="0" advAuto="1000"/>
      <p:bldP spid="56335" grpId="0" build="p" bldLvl="2" autoUpdateAnimBg="0" advAuto="300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Business Software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6870700" cy="6619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</a:t>
            </a:r>
            <a:r>
              <a:rPr lang="en-US" smtClean="0">
                <a:solidFill>
                  <a:srgbClr val="D94439"/>
                </a:solidFill>
              </a:rPr>
              <a:t>document management software</a:t>
            </a:r>
            <a:r>
              <a:rPr lang="en-US" smtClean="0"/>
              <a:t>?</a:t>
            </a: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1938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kumimoji="1" lang="en-US" sz="1200">
                <a:solidFill>
                  <a:srgbClr val="000099"/>
                </a:solidFill>
                <a:latin typeface="Arial Narrow" pitchFamily="34" charset="0"/>
              </a:rPr>
              <a:t>p. 150 Fig. 3-18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9707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8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19816" name="Rectangle 8"/>
          <p:cNvSpPr>
            <a:spLocks noChangeArrowheads="1"/>
          </p:cNvSpPr>
          <p:nvPr/>
        </p:nvSpPr>
        <p:spPr bwMode="auto">
          <a:xfrm>
            <a:off x="304800" y="1547813"/>
            <a:ext cx="3657600" cy="2338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Provides a means for sharing, distributing, and searching through documents by converting them into a format that can be viewed by any user</a:t>
            </a:r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0" y="4648200"/>
            <a:ext cx="1981200" cy="1295400"/>
            <a:chOff x="0" y="3024"/>
            <a:chExt cx="1248" cy="816"/>
          </a:xfrm>
        </p:grpSpPr>
        <p:sp>
          <p:nvSpPr>
            <p:cNvPr id="29705" name="Rectangle 12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Link,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Chapter 3, Click Web Link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then click Document Management Software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below Chapter 3</a:t>
              </a:r>
            </a:p>
          </p:txBody>
        </p:sp>
        <p:sp>
          <p:nvSpPr>
            <p:cNvPr id="29706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106" y="3024"/>
              <a:ext cx="278" cy="3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3" name="Picture 12" descr="CFig3-18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399" y="1676400"/>
            <a:ext cx="4815023" cy="4038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98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1" grpId="0" build="p" bldLvl="5" autoUpdateAnimBg="0" advAuto="1000"/>
      <p:bldP spid="119816" grpId="0" build="p" bldLvl="2" autoUpdateAnimBg="0" advAuto="300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02" name="AutoShape 14"/>
          <p:cNvSpPr>
            <a:spLocks noChangeArrowheads="1"/>
          </p:cNvSpPr>
          <p:nvPr/>
        </p:nvSpPr>
        <p:spPr bwMode="auto">
          <a:xfrm>
            <a:off x="1143000" y="4419600"/>
            <a:ext cx="1676400" cy="1066800"/>
          </a:xfrm>
          <a:prstGeom prst="cube">
            <a:avLst>
              <a:gd name="adj" fmla="val 25000"/>
            </a:avLst>
          </a:prstGeom>
          <a:solidFill>
            <a:srgbClr val="D9443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/>
              <a:t>Marketing</a:t>
            </a:r>
          </a:p>
        </p:txBody>
      </p:sp>
      <p:sp>
        <p:nvSpPr>
          <p:cNvPr id="114703" name="AutoShape 15"/>
          <p:cNvSpPr>
            <a:spLocks noChangeArrowheads="1"/>
          </p:cNvSpPr>
          <p:nvPr/>
        </p:nvSpPr>
        <p:spPr bwMode="auto">
          <a:xfrm>
            <a:off x="2514600" y="4419600"/>
            <a:ext cx="1676400" cy="1066800"/>
          </a:xfrm>
          <a:prstGeom prst="cube">
            <a:avLst>
              <a:gd name="adj" fmla="val 25000"/>
            </a:avLst>
          </a:prstGeom>
          <a:solidFill>
            <a:srgbClr val="99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/>
              <a:t>Sales</a:t>
            </a:r>
          </a:p>
        </p:txBody>
      </p:sp>
      <p:sp>
        <p:nvSpPr>
          <p:cNvPr id="114704" name="AutoShape 16"/>
          <p:cNvSpPr>
            <a:spLocks noChangeArrowheads="1"/>
          </p:cNvSpPr>
          <p:nvPr/>
        </p:nvSpPr>
        <p:spPr bwMode="auto">
          <a:xfrm>
            <a:off x="3886200" y="4419600"/>
            <a:ext cx="1676400" cy="1066800"/>
          </a:xfrm>
          <a:prstGeom prst="cube">
            <a:avLst>
              <a:gd name="adj" fmla="val 25000"/>
            </a:avLst>
          </a:prstGeom>
          <a:solidFill>
            <a:srgbClr val="00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/>
              <a:t>Distribution</a:t>
            </a:r>
          </a:p>
        </p:txBody>
      </p:sp>
      <p:sp>
        <p:nvSpPr>
          <p:cNvPr id="114705" name="AutoShape 17"/>
          <p:cNvSpPr>
            <a:spLocks noChangeArrowheads="1"/>
          </p:cNvSpPr>
          <p:nvPr/>
        </p:nvSpPr>
        <p:spPr bwMode="auto">
          <a:xfrm>
            <a:off x="5257800" y="4419600"/>
            <a:ext cx="1676400" cy="1066800"/>
          </a:xfrm>
          <a:prstGeom prst="cube">
            <a:avLst>
              <a:gd name="adj" fmla="val 25000"/>
            </a:avLst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/>
              <a:t>Customer</a:t>
            </a:r>
            <a:br>
              <a:rPr lang="en-US" sz="2000"/>
            </a:br>
            <a:r>
              <a:rPr lang="en-US" sz="2000"/>
              <a:t>Service</a:t>
            </a:r>
          </a:p>
        </p:txBody>
      </p:sp>
      <p:sp>
        <p:nvSpPr>
          <p:cNvPr id="114706" name="AutoShape 18"/>
          <p:cNvSpPr>
            <a:spLocks noChangeArrowheads="1"/>
          </p:cNvSpPr>
          <p:nvPr/>
        </p:nvSpPr>
        <p:spPr bwMode="auto">
          <a:xfrm>
            <a:off x="6629400" y="4419600"/>
            <a:ext cx="1676400" cy="1066800"/>
          </a:xfrm>
          <a:prstGeom prst="cube">
            <a:avLst>
              <a:gd name="adj" fmla="val 25000"/>
            </a:avLst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/>
              <a:t>IT</a:t>
            </a:r>
          </a:p>
        </p:txBody>
      </p:sp>
      <p:sp>
        <p:nvSpPr>
          <p:cNvPr id="307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Business Software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5857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enterprise computing software?</a:t>
            </a:r>
          </a:p>
        </p:txBody>
      </p:sp>
      <p:sp>
        <p:nvSpPr>
          <p:cNvPr id="30729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1938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kumimoji="1" lang="en-US" sz="1200">
                <a:solidFill>
                  <a:srgbClr val="000099"/>
                </a:solidFill>
                <a:latin typeface="Arial Narrow" pitchFamily="34" charset="0"/>
              </a:rPr>
              <a:t>p. 150</a:t>
            </a:r>
          </a:p>
        </p:txBody>
      </p:sp>
      <p:sp>
        <p:nvSpPr>
          <p:cNvPr id="114693" name="Rectangle 5"/>
          <p:cNvSpPr>
            <a:spLocks noChangeArrowheads="1"/>
          </p:cNvSpPr>
          <p:nvPr/>
        </p:nvSpPr>
        <p:spPr bwMode="auto">
          <a:xfrm>
            <a:off x="304800" y="1524000"/>
            <a:ext cx="7848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Large organizations require special computing solutions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Each functional unit has specialized software requirements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0736" name="AutoShape 7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37" name="Text Box 8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14698" name="AutoShape 10"/>
          <p:cNvSpPr>
            <a:spLocks noChangeArrowheads="1"/>
          </p:cNvSpPr>
          <p:nvPr/>
        </p:nvSpPr>
        <p:spPr bwMode="auto">
          <a:xfrm>
            <a:off x="1905000" y="3581400"/>
            <a:ext cx="1676400" cy="1066800"/>
          </a:xfrm>
          <a:prstGeom prst="cube">
            <a:avLst>
              <a:gd name="adj" fmla="val 25000"/>
            </a:avLst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/>
              <a:t>Human</a:t>
            </a:r>
            <a:br>
              <a:rPr lang="en-US" sz="2000"/>
            </a:br>
            <a:r>
              <a:rPr lang="en-US" sz="2000"/>
              <a:t>Resources</a:t>
            </a:r>
          </a:p>
        </p:txBody>
      </p:sp>
      <p:sp>
        <p:nvSpPr>
          <p:cNvPr id="114699" name="AutoShape 11"/>
          <p:cNvSpPr>
            <a:spLocks noChangeArrowheads="1"/>
          </p:cNvSpPr>
          <p:nvPr/>
        </p:nvSpPr>
        <p:spPr bwMode="auto">
          <a:xfrm>
            <a:off x="3276600" y="3581400"/>
            <a:ext cx="1676400" cy="1066800"/>
          </a:xfrm>
          <a:prstGeom prst="cube">
            <a:avLst>
              <a:gd name="adj" fmla="val 25000"/>
            </a:avLst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/>
              <a:t>Accounting</a:t>
            </a:r>
          </a:p>
        </p:txBody>
      </p:sp>
      <p:sp>
        <p:nvSpPr>
          <p:cNvPr id="114700" name="AutoShape 12"/>
          <p:cNvSpPr>
            <a:spLocks noChangeArrowheads="1"/>
          </p:cNvSpPr>
          <p:nvPr/>
        </p:nvSpPr>
        <p:spPr bwMode="auto">
          <a:xfrm>
            <a:off x="4648200" y="3581400"/>
            <a:ext cx="1676400" cy="1066800"/>
          </a:xfrm>
          <a:prstGeom prst="cube">
            <a:avLst>
              <a:gd name="adj" fmla="val 25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/>
              <a:t>Engineering</a:t>
            </a:r>
          </a:p>
        </p:txBody>
      </p:sp>
      <p:sp>
        <p:nvSpPr>
          <p:cNvPr id="114701" name="AutoShape 13"/>
          <p:cNvSpPr>
            <a:spLocks noChangeArrowheads="1"/>
          </p:cNvSpPr>
          <p:nvPr/>
        </p:nvSpPr>
        <p:spPr bwMode="auto">
          <a:xfrm>
            <a:off x="6019800" y="3581400"/>
            <a:ext cx="1676400" cy="1066800"/>
          </a:xfrm>
          <a:prstGeom prst="cube">
            <a:avLst>
              <a:gd name="adj" fmla="val 25000"/>
            </a:avLst>
          </a:prstGeom>
          <a:solidFill>
            <a:srgbClr val="3333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/>
              <a:t>Manufacturing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4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46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46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54" presetClass="entr" presetSubtype="0" accel="10000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46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46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4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4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4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000"/>
                            </p:stCondLst>
                            <p:childTnLst>
                              <p:par>
                                <p:cTn id="25" presetID="54" presetClass="entr" presetSubtype="0" accel="10000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46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46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4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4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4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3500"/>
                            </p:stCondLst>
                            <p:childTnLst>
                              <p:par>
                                <p:cTn id="33" presetID="54" presetClass="entr" presetSubtype="0" accel="10000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47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47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4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4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4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000"/>
                            </p:stCondLst>
                            <p:childTnLst>
                              <p:par>
                                <p:cTn id="41" presetID="54" presetClass="entr" presetSubtype="0" accel="10000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47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47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4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4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4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8500"/>
                            </p:stCondLst>
                            <p:childTnLst>
                              <p:par>
                                <p:cTn id="49" presetID="54" presetClass="entr" presetSubtype="0" accel="10000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47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47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4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4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4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1000"/>
                            </p:stCondLst>
                            <p:childTnLst>
                              <p:par>
                                <p:cTn id="57" presetID="54" presetClass="entr" presetSubtype="0" accel="10000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47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47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4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4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4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3500"/>
                            </p:stCondLst>
                            <p:childTnLst>
                              <p:par>
                                <p:cTn id="65" presetID="54" presetClass="entr" presetSubtype="0" accel="10000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147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147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14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4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4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6000"/>
                            </p:stCondLst>
                            <p:childTnLst>
                              <p:par>
                                <p:cTn id="73" presetID="54" presetClass="entr" presetSubtype="0" accel="10000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47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47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4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14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4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8500"/>
                            </p:stCondLst>
                            <p:childTnLst>
                              <p:par>
                                <p:cTn id="81" presetID="54" presetClass="entr" presetSubtype="0" accel="10000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147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147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14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14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4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10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702" grpId="0" animBg="1"/>
      <p:bldP spid="114703" grpId="0" animBg="1"/>
      <p:bldP spid="114704" grpId="0" animBg="1"/>
      <p:bldP spid="114705" grpId="0" animBg="1"/>
      <p:bldP spid="114706" grpId="0" animBg="1"/>
      <p:bldP spid="114691" grpId="0" build="p" bldLvl="5" autoUpdateAnimBg="0" advAuto="1000"/>
      <p:bldP spid="114693" grpId="0" build="p" bldLvl="2" autoUpdateAnimBg="0" advAuto="3000"/>
      <p:bldP spid="114698" grpId="0" animBg="1"/>
      <p:bldP spid="114699" grpId="0" animBg="1"/>
      <p:bldP spid="114700" grpId="0" animBg="1"/>
      <p:bldP spid="11470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Graphics and Multimedia Software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2200"/>
            <a:ext cx="3657600" cy="3638550"/>
          </a:xfrm>
        </p:spPr>
        <p:txBody>
          <a:bodyPr/>
          <a:lstStyle/>
          <a:p>
            <a:pPr marL="0" indent="0">
              <a:buFont typeface="Monotype Sorts" pitchFamily="2" charset="2"/>
              <a:buNone/>
            </a:pPr>
            <a:r>
              <a:rPr lang="en-US" smtClean="0"/>
              <a:t>What are some popular graphics </a:t>
            </a:r>
            <a:br>
              <a:rPr lang="en-US" smtClean="0"/>
            </a:br>
            <a:r>
              <a:rPr lang="en-US" smtClean="0"/>
              <a:t>and multimedia </a:t>
            </a:r>
            <a:br>
              <a:rPr lang="en-US" smtClean="0"/>
            </a:br>
            <a:r>
              <a:rPr lang="en-US" smtClean="0"/>
              <a:t>software products?</a:t>
            </a:r>
          </a:p>
        </p:txBody>
      </p:sp>
      <p:sp>
        <p:nvSpPr>
          <p:cNvPr id="31748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1938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kumimoji="1" lang="en-US" sz="1200">
                <a:solidFill>
                  <a:srgbClr val="000099"/>
                </a:solidFill>
                <a:latin typeface="Arial Narrow" pitchFamily="34" charset="0"/>
              </a:rPr>
              <a:t>p. 151 Fig. 3-19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1751" name="AutoShape 12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52" name="Text Box 13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pic>
        <p:nvPicPr>
          <p:cNvPr id="9" name="Picture 8" descr="CFig3-19.gif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14800" y="1143000"/>
            <a:ext cx="4400908" cy="480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1" grpId="0" build="p" bldLvl="5" autoUpdateAnimBg="0" advAuto="100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Application Software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34400" cy="5857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</a:t>
            </a:r>
            <a:r>
              <a:rPr lang="en-US" smtClean="0">
                <a:solidFill>
                  <a:srgbClr val="D94439"/>
                </a:solidFill>
              </a:rPr>
              <a:t>application software</a:t>
            </a:r>
            <a:r>
              <a:rPr lang="en-US" smtClean="0"/>
              <a:t>?</a:t>
            </a:r>
          </a:p>
        </p:txBody>
      </p:sp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381000" y="1581150"/>
            <a:ext cx="78486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Programs designed to make users more productive and/or assist them with personal tasks</a:t>
            </a:r>
          </a:p>
        </p:txBody>
      </p:sp>
      <p:sp>
        <p:nvSpPr>
          <p:cNvPr id="5125" name="Text Box 9"/>
          <p:cNvSpPr txBox="1">
            <a:spLocks noChangeArrowheads="1"/>
          </p:cNvSpPr>
          <p:nvPr/>
        </p:nvSpPr>
        <p:spPr bwMode="auto">
          <a:xfrm>
            <a:off x="177800" y="6400800"/>
            <a:ext cx="13462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kumimoji="1" lang="en-US" sz="1200">
                <a:solidFill>
                  <a:srgbClr val="000099"/>
                </a:solidFill>
                <a:latin typeface="Arial Narrow" pitchFamily="34" charset="0"/>
              </a:rPr>
              <a:t>p. 134 Fig. 3-1</a:t>
            </a: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5128" name="AutoShape 14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9" name="Text Box 15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pic>
        <p:nvPicPr>
          <p:cNvPr id="10" name="Picture 9" descr="CFig3-01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438400"/>
            <a:ext cx="6477000" cy="38646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 bldLvl="5" autoUpdateAnimBg="0" advAuto="1000"/>
      <p:bldP spid="5126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Graphics and Multimedia Software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5857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</a:t>
            </a:r>
            <a:r>
              <a:rPr lang="en-US" smtClean="0">
                <a:solidFill>
                  <a:srgbClr val="D94439"/>
                </a:solidFill>
              </a:rPr>
              <a:t>computer-aided design (CAD)</a:t>
            </a:r>
            <a:r>
              <a:rPr lang="en-US" smtClean="0"/>
              <a:t>?</a:t>
            </a:r>
          </a:p>
        </p:txBody>
      </p:sp>
      <p:sp>
        <p:nvSpPr>
          <p:cNvPr id="32772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1938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kumimoji="1" lang="en-US" sz="1200">
                <a:solidFill>
                  <a:srgbClr val="000099"/>
                </a:solidFill>
                <a:latin typeface="Arial Narrow" pitchFamily="34" charset="0"/>
              </a:rPr>
              <a:t>p. 151 Fig. 3-20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2776" name="AutoShape 13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77" name="Text Box 14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60431" name="Rectangle 15"/>
          <p:cNvSpPr>
            <a:spLocks noChangeArrowheads="1"/>
          </p:cNvSpPr>
          <p:nvPr/>
        </p:nvSpPr>
        <p:spPr bwMode="auto">
          <a:xfrm>
            <a:off x="304800" y="1547813"/>
            <a:ext cx="7467600" cy="165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Sophisticated application software that allows you to create engineering, architectural, and scientific designs</a:t>
            </a:r>
          </a:p>
        </p:txBody>
      </p:sp>
      <p:pic>
        <p:nvPicPr>
          <p:cNvPr id="10" name="Picture 9" descr="CFig3-20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895600"/>
            <a:ext cx="5135217" cy="3248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0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9" grpId="0" build="p" bldLvl="5" autoUpdateAnimBg="0" advAuto="1000"/>
      <p:bldP spid="60431" grpId="0" build="p" bldLvl="2" autoUpdateAnimBg="0" advAuto="300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Graphics and Multimedia Software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5857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</a:t>
            </a:r>
            <a:r>
              <a:rPr lang="en-US" smtClean="0">
                <a:solidFill>
                  <a:srgbClr val="D94439"/>
                </a:solidFill>
              </a:rPr>
              <a:t>desktop publishing software</a:t>
            </a:r>
            <a:r>
              <a:rPr lang="en-US" smtClean="0"/>
              <a:t>?</a:t>
            </a:r>
          </a:p>
        </p:txBody>
      </p:sp>
      <p:sp>
        <p:nvSpPr>
          <p:cNvPr id="33796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1938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kumimoji="1" lang="en-US" sz="1200">
                <a:solidFill>
                  <a:srgbClr val="000099"/>
                </a:solidFill>
                <a:latin typeface="Arial Narrow" pitchFamily="34" charset="0"/>
              </a:rPr>
              <a:t>p. 152 Fig. 3-21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3800" name="AutoShape 13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1" name="Text Box 14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62479" name="Rectangle 15"/>
          <p:cNvSpPr>
            <a:spLocks noChangeArrowheads="1"/>
          </p:cNvSpPr>
          <p:nvPr/>
        </p:nvSpPr>
        <p:spPr bwMode="auto">
          <a:xfrm>
            <a:off x="304800" y="1547813"/>
            <a:ext cx="8585200" cy="188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Enables you to design and produce sophisticated documents that contain text, graphics,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and many colors</a:t>
            </a:r>
          </a:p>
        </p:txBody>
      </p:sp>
      <p:pic>
        <p:nvPicPr>
          <p:cNvPr id="10" name="Picture 9" descr="CFig3-21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819400"/>
            <a:ext cx="6067777" cy="3481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24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7" grpId="0" build="p" bldLvl="5" autoUpdateAnimBg="0" advAuto="1000"/>
      <p:bldP spid="62479" grpId="0" build="p" bldLvl="2" autoUpdateAnimBg="0" advAuto="300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Graphics and Multimedia Software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5857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</a:t>
            </a:r>
            <a:r>
              <a:rPr lang="en-US" smtClean="0">
                <a:solidFill>
                  <a:srgbClr val="D94439"/>
                </a:solidFill>
              </a:rPr>
              <a:t>paint/image editing software</a:t>
            </a:r>
            <a:r>
              <a:rPr lang="en-US" smtClean="0"/>
              <a:t>?</a:t>
            </a:r>
          </a:p>
        </p:txBody>
      </p:sp>
      <p:sp>
        <p:nvSpPr>
          <p:cNvPr id="34820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1938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kumimoji="1" lang="en-US" sz="1200">
                <a:solidFill>
                  <a:srgbClr val="000099"/>
                </a:solidFill>
                <a:latin typeface="Arial Narrow" pitchFamily="34" charset="0"/>
              </a:rPr>
              <a:t>p. 152 Fig. 3-22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4824" name="AutoShape 13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25" name="Text Box 14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64527" name="Rectangle 15"/>
          <p:cNvSpPr>
            <a:spLocks noChangeArrowheads="1"/>
          </p:cNvSpPr>
          <p:nvPr/>
        </p:nvSpPr>
        <p:spPr bwMode="auto">
          <a:xfrm>
            <a:off x="304800" y="1547813"/>
            <a:ext cx="8585200" cy="310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Used to create and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modify graphical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images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Sometimes called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illustration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software</a:t>
            </a:r>
          </a:p>
        </p:txBody>
      </p:sp>
      <p:pic>
        <p:nvPicPr>
          <p:cNvPr id="10" name="Picture 9" descr="CFig3-22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1905000"/>
            <a:ext cx="4827695" cy="36147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5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45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0"/>
                            </p:stCondLst>
                            <p:childTnLst>
                              <p:par>
                                <p:cTn id="13" presetID="8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27" grpId="0" build="p" bldLvl="2" autoUpdateAnimBg="0" advAuto="300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Graphics and Multimedia Software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5857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</a:t>
            </a:r>
            <a:r>
              <a:rPr lang="en-US" smtClean="0">
                <a:solidFill>
                  <a:srgbClr val="D94439"/>
                </a:solidFill>
              </a:rPr>
              <a:t>professional photo editing software</a:t>
            </a:r>
            <a:r>
              <a:rPr lang="en-US" smtClean="0"/>
              <a:t>?</a:t>
            </a: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422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kumimoji="1" lang="en-US" sz="1200">
                <a:solidFill>
                  <a:srgbClr val="000099"/>
                </a:solidFill>
                <a:latin typeface="Arial Narrow" pitchFamily="34" charset="0"/>
              </a:rPr>
              <a:t>p. 152 - 153 Fig. 3-23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5848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49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20840" name="Rectangle 8"/>
          <p:cNvSpPr>
            <a:spLocks noChangeArrowheads="1"/>
          </p:cNvSpPr>
          <p:nvPr/>
        </p:nvSpPr>
        <p:spPr bwMode="auto">
          <a:xfrm>
            <a:off x="304800" y="1547813"/>
            <a:ext cx="8585200" cy="310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Allows users to customize digital photos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Save images in a variety of file formats</a:t>
            </a:r>
          </a:p>
        </p:txBody>
      </p:sp>
      <p:pic>
        <p:nvPicPr>
          <p:cNvPr id="10" name="Picture 9" descr="CFig3-23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514600"/>
            <a:ext cx="6324600" cy="3464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08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08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40" grpId="0" build="p" bldLvl="2" autoUpdateAnimBg="0" advAuto="300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Graphics and Multimedia Software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19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</a:t>
            </a:r>
            <a:r>
              <a:rPr lang="en-US" smtClean="0">
                <a:solidFill>
                  <a:srgbClr val="D94439"/>
                </a:solidFill>
              </a:rPr>
              <a:t>video and audio editing software</a:t>
            </a:r>
            <a:r>
              <a:rPr lang="en-US" smtClean="0"/>
              <a:t>?</a:t>
            </a:r>
          </a:p>
        </p:txBody>
      </p:sp>
      <p:sp>
        <p:nvSpPr>
          <p:cNvPr id="36868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1938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kumimoji="1" lang="en-US" sz="1200">
                <a:solidFill>
                  <a:srgbClr val="000099"/>
                </a:solidFill>
                <a:latin typeface="Arial Narrow" pitchFamily="34" charset="0"/>
              </a:rPr>
              <a:t>p. 153 Fig. 3-24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6872" name="AutoShape 13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3" name="Text Box 14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66575" name="Rectangle 15"/>
          <p:cNvSpPr>
            <a:spLocks noChangeArrowheads="1"/>
          </p:cNvSpPr>
          <p:nvPr/>
        </p:nvSpPr>
        <p:spPr bwMode="auto">
          <a:xfrm>
            <a:off x="304800" y="1547813"/>
            <a:ext cx="8585200" cy="180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Video editing software allows you to modify a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segment of a video, called a clip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Audio editing software allows you to modify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audio clips</a:t>
            </a:r>
          </a:p>
        </p:txBody>
      </p:sp>
      <p:pic>
        <p:nvPicPr>
          <p:cNvPr id="10" name="Picture 9" descr="CFig3-24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895600"/>
            <a:ext cx="4354286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6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65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3" grpId="0" build="p" bldLvl="5" autoUpdateAnimBg="0" advAuto="1000"/>
      <p:bldP spid="66575" grpId="0" build="p" bldLvl="2" autoUpdateAnimBg="0" advAuto="300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and Multimedia Software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5857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</a:t>
            </a:r>
            <a:r>
              <a:rPr lang="en-US" smtClean="0">
                <a:solidFill>
                  <a:srgbClr val="D94439"/>
                </a:solidFill>
              </a:rPr>
              <a:t>multimedia authoring software</a:t>
            </a:r>
            <a:r>
              <a:rPr lang="en-US" smtClean="0"/>
              <a:t>?</a:t>
            </a:r>
          </a:p>
        </p:txBody>
      </p:sp>
      <p:sp>
        <p:nvSpPr>
          <p:cNvPr id="37892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1938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kumimoji="1" lang="en-US" sz="1200">
                <a:solidFill>
                  <a:srgbClr val="000099"/>
                </a:solidFill>
                <a:latin typeface="Arial Narrow" pitchFamily="34" charset="0"/>
              </a:rPr>
              <a:t>p. 154 Fig. 3-25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7896" name="AutoShape 13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97" name="Text Box 14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68623" name="Rectangle 15"/>
          <p:cNvSpPr>
            <a:spLocks noChangeArrowheads="1"/>
          </p:cNvSpPr>
          <p:nvPr/>
        </p:nvSpPr>
        <p:spPr bwMode="auto">
          <a:xfrm>
            <a:off x="304800" y="1547813"/>
            <a:ext cx="8585200" cy="271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Allows you to combine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text, graphics, audio,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video, and animation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in an interactive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application</a:t>
            </a:r>
          </a:p>
        </p:txBody>
      </p:sp>
      <p:pic>
        <p:nvPicPr>
          <p:cNvPr id="10" name="Picture 9" descr="CFig3-25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2057400"/>
            <a:ext cx="4930588" cy="335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86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1" grpId="0" build="p" bldLvl="5" autoUpdateAnimBg="0" advAuto="1000"/>
      <p:bldP spid="68623" grpId="0" build="p" bldLvl="2" autoUpdateAnimBg="0" advAuto="300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and Multimedia Software</a:t>
            </a:r>
          </a:p>
        </p:txBody>
      </p:sp>
      <p:sp>
        <p:nvSpPr>
          <p:cNvPr id="132099" name="AutoShape 3"/>
          <p:cNvSpPr>
            <a:spLocks noChangeArrowheads="1"/>
          </p:cNvSpPr>
          <p:nvPr/>
        </p:nvSpPr>
        <p:spPr bwMode="auto">
          <a:xfrm>
            <a:off x="838200" y="1143000"/>
            <a:ext cx="7772400" cy="1600200"/>
          </a:xfrm>
          <a:prstGeom prst="wave">
            <a:avLst>
              <a:gd name="adj1" fmla="val 13005"/>
              <a:gd name="adj2" fmla="val 0"/>
            </a:avLst>
          </a:prstGeom>
          <a:solidFill>
            <a:srgbClr val="0000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Video: </a:t>
            </a:r>
            <a:r>
              <a:rPr lang="en-US" dirty="0" err="1" smtClean="0"/>
              <a:t>MediaCell</a:t>
            </a:r>
            <a:r>
              <a:rPr lang="en-US" dirty="0" smtClean="0"/>
              <a:t> Video Converter</a:t>
            </a:r>
            <a:endParaRPr lang="en-US" dirty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8600" y="6400800"/>
            <a:ext cx="860425" cy="271463"/>
            <a:chOff x="4943" y="4033"/>
            <a:chExt cx="542" cy="171"/>
          </a:xfrm>
        </p:grpSpPr>
        <p:sp>
          <p:nvSpPr>
            <p:cNvPr id="40971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72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381000" y="3962400"/>
            <a:ext cx="8534400" cy="2095500"/>
            <a:chOff x="240" y="2496"/>
            <a:chExt cx="5376" cy="1320"/>
          </a:xfrm>
        </p:grpSpPr>
        <p:pic>
          <p:nvPicPr>
            <p:cNvPr id="40969" name="Picture 8" descr="MCj04316210000[1]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40" y="2736"/>
              <a:ext cx="1080" cy="1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970" name="Picture 9" descr="MCj03223700000[1]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464" y="2496"/>
              <a:ext cx="1152" cy="1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3429000" y="3429000"/>
            <a:ext cx="2622550" cy="1981200"/>
            <a:chOff x="2160" y="2160"/>
            <a:chExt cx="1652" cy="1248"/>
          </a:xfrm>
        </p:grpSpPr>
        <p:sp>
          <p:nvSpPr>
            <p:cNvPr id="40967" name="AutoShape 11">
              <a:hlinkClick r:id="rId4" action="ppaction://program" highlightClick="1"/>
            </p:cNvPr>
            <p:cNvSpPr>
              <a:spLocks noChangeArrowheads="1"/>
            </p:cNvSpPr>
            <p:nvPr/>
          </p:nvSpPr>
          <p:spPr bwMode="auto">
            <a:xfrm>
              <a:off x="2496" y="2160"/>
              <a:ext cx="912" cy="912"/>
            </a:xfrm>
            <a:prstGeom prst="actionButtonMovie">
              <a:avLst/>
            </a:prstGeom>
            <a:solidFill>
              <a:srgbClr val="C0C0C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68" name="Text Box 12"/>
            <p:cNvSpPr txBox="1">
              <a:spLocks noChangeArrowheads="1"/>
            </p:cNvSpPr>
            <p:nvPr/>
          </p:nvSpPr>
          <p:spPr bwMode="auto">
            <a:xfrm>
              <a:off x="2160" y="3120"/>
              <a:ext cx="165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hlinkClick r:id="rId5" action="ppaction://hlinkfile"/>
                </a:rPr>
                <a:t>CLICK TO START</a:t>
              </a:r>
              <a:endParaRPr lang="en-US" dirty="0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2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09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Graphics and Multimedia Software</a:t>
            </a:r>
          </a:p>
        </p:txBody>
      </p:sp>
      <p:sp>
        <p:nvSpPr>
          <p:cNvPr id="38915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1938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kumimoji="1" lang="en-US" sz="1200">
                <a:solidFill>
                  <a:srgbClr val="000099"/>
                </a:solidFill>
                <a:latin typeface="Arial Narrow" pitchFamily="34" charset="0"/>
              </a:rPr>
              <a:t>p. 154</a:t>
            </a:r>
          </a:p>
        </p:txBody>
      </p:sp>
      <p:sp>
        <p:nvSpPr>
          <p:cNvPr id="70666" name="Rectangle 10"/>
          <p:cNvSpPr>
            <a:spLocks noChangeArrowheads="1"/>
          </p:cNvSpPr>
          <p:nvPr/>
        </p:nvSpPr>
        <p:spPr bwMode="auto">
          <a:xfrm>
            <a:off x="2241550" y="4343400"/>
            <a:ext cx="1644650" cy="762000"/>
          </a:xfrm>
          <a:prstGeom prst="rect">
            <a:avLst/>
          </a:prstGeom>
          <a:solidFill>
            <a:srgbClr val="808000"/>
          </a:solidFill>
          <a:ln w="9525">
            <a:miter lim="800000"/>
            <a:headEnd/>
            <a:tailEnd/>
          </a:ln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808000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kumimoji="1" lang="en-US" sz="1800" b="1">
                <a:solidFill>
                  <a:srgbClr val="FFFFCC"/>
                </a:solidFill>
                <a:latin typeface="Times New Roman" pitchFamily="18" charset="0"/>
              </a:rPr>
              <a:t>animation</a:t>
            </a:r>
          </a:p>
        </p:txBody>
      </p:sp>
      <p:sp>
        <p:nvSpPr>
          <p:cNvPr id="70667" name="Rectangle 11"/>
          <p:cNvSpPr>
            <a:spLocks noChangeArrowheads="1"/>
          </p:cNvSpPr>
          <p:nvPr/>
        </p:nvSpPr>
        <p:spPr bwMode="auto">
          <a:xfrm>
            <a:off x="2241550" y="3581400"/>
            <a:ext cx="1644650" cy="762000"/>
          </a:xfrm>
          <a:prstGeom prst="rect">
            <a:avLst/>
          </a:prstGeom>
          <a:solidFill>
            <a:srgbClr val="D94439"/>
          </a:solidFill>
          <a:ln w="9525">
            <a:miter lim="800000"/>
            <a:headEnd/>
            <a:tailEnd/>
          </a:ln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D94439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kumimoji="1" lang="en-US" sz="1800" b="1">
                <a:solidFill>
                  <a:srgbClr val="FFFFCC"/>
                </a:solidFill>
                <a:latin typeface="Times New Roman" pitchFamily="18" charset="0"/>
              </a:rPr>
              <a:t>graphical</a:t>
            </a:r>
            <a:br>
              <a:rPr kumimoji="1" lang="en-US" sz="1800" b="1">
                <a:solidFill>
                  <a:srgbClr val="FFFFCC"/>
                </a:solidFill>
                <a:latin typeface="Times New Roman" pitchFamily="18" charset="0"/>
              </a:rPr>
            </a:br>
            <a:r>
              <a:rPr kumimoji="1" lang="en-US" sz="1800" b="1">
                <a:solidFill>
                  <a:srgbClr val="FFFFCC"/>
                </a:solidFill>
                <a:latin typeface="Times New Roman" pitchFamily="18" charset="0"/>
              </a:rPr>
              <a:t>images</a:t>
            </a:r>
          </a:p>
        </p:txBody>
      </p:sp>
      <p:sp>
        <p:nvSpPr>
          <p:cNvPr id="70668" name="Rectangle 12"/>
          <p:cNvSpPr>
            <a:spLocks noChangeArrowheads="1"/>
          </p:cNvSpPr>
          <p:nvPr/>
        </p:nvSpPr>
        <p:spPr bwMode="auto">
          <a:xfrm>
            <a:off x="596900" y="4343400"/>
            <a:ext cx="1644650" cy="762000"/>
          </a:xfrm>
          <a:prstGeom prst="rect">
            <a:avLst/>
          </a:prstGeom>
          <a:solidFill>
            <a:srgbClr val="FF9900"/>
          </a:solidFill>
          <a:ln w="9525">
            <a:miter lim="800000"/>
            <a:headEnd/>
            <a:tailEnd/>
          </a:ln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FF9900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kumimoji="1" lang="en-US" sz="1800" b="1">
                <a:solidFill>
                  <a:srgbClr val="FFFFCC"/>
                </a:solidFill>
                <a:latin typeface="Times New Roman" pitchFamily="18" charset="0"/>
              </a:rPr>
              <a:t>audio</a:t>
            </a:r>
          </a:p>
        </p:txBody>
      </p:sp>
      <p:sp>
        <p:nvSpPr>
          <p:cNvPr id="70669" name="Rectangle 13"/>
          <p:cNvSpPr>
            <a:spLocks noChangeArrowheads="1"/>
          </p:cNvSpPr>
          <p:nvPr/>
        </p:nvSpPr>
        <p:spPr bwMode="auto">
          <a:xfrm>
            <a:off x="596900" y="3581400"/>
            <a:ext cx="1644650" cy="762000"/>
          </a:xfrm>
          <a:prstGeom prst="rect">
            <a:avLst/>
          </a:prstGeom>
          <a:solidFill>
            <a:srgbClr val="0099CC"/>
          </a:solidFill>
          <a:ln w="9525">
            <a:miter lim="800000"/>
            <a:headEnd/>
            <a:tailEnd/>
          </a:ln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0099CC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kumimoji="1" lang="en-US" sz="1800" b="1">
                <a:solidFill>
                  <a:srgbClr val="FFFFCC"/>
                </a:solidFill>
                <a:latin typeface="Times New Roman" pitchFamily="18" charset="0"/>
              </a:rPr>
              <a:t>video</a:t>
            </a:r>
          </a:p>
        </p:txBody>
      </p:sp>
      <p:grpSp>
        <p:nvGrpSpPr>
          <p:cNvPr id="2" name="Group 37"/>
          <p:cNvGrpSpPr>
            <a:grpSpLocks/>
          </p:cNvGrpSpPr>
          <p:nvPr/>
        </p:nvGrpSpPr>
        <p:grpSpPr bwMode="auto">
          <a:xfrm>
            <a:off x="3962400" y="3632200"/>
            <a:ext cx="1905000" cy="1600200"/>
            <a:chOff x="2592" y="2288"/>
            <a:chExt cx="1200" cy="1008"/>
          </a:xfrm>
        </p:grpSpPr>
        <p:sp>
          <p:nvSpPr>
            <p:cNvPr id="38927" name="AutoShape 14"/>
            <p:cNvSpPr>
              <a:spLocks noChangeArrowheads="1"/>
            </p:cNvSpPr>
            <p:nvPr/>
          </p:nvSpPr>
          <p:spPr bwMode="auto">
            <a:xfrm rot="5400000" flipV="1">
              <a:off x="2688" y="2192"/>
              <a:ext cx="1008" cy="1200"/>
            </a:xfrm>
            <a:prstGeom prst="downArrow">
              <a:avLst>
                <a:gd name="adj1" fmla="val 49796"/>
                <a:gd name="adj2" fmla="val 39352"/>
              </a:avLst>
            </a:prstGeom>
            <a:solidFill>
              <a:srgbClr val="99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28" name="Text Box 16"/>
            <p:cNvSpPr txBox="1">
              <a:spLocks noChangeArrowheads="1"/>
            </p:cNvSpPr>
            <p:nvPr/>
          </p:nvSpPr>
          <p:spPr bwMode="auto">
            <a:xfrm>
              <a:off x="2592" y="2544"/>
              <a:ext cx="63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</a:pPr>
              <a:r>
                <a:rPr kumimoji="1" lang="en-US" sz="1600" b="1">
                  <a:latin typeface="Arial" charset="0"/>
                </a:rPr>
                <a:t>organize</a:t>
              </a:r>
            </a:p>
          </p:txBody>
        </p:sp>
        <p:sp>
          <p:nvSpPr>
            <p:cNvPr id="38929" name="Text Box 22"/>
            <p:cNvSpPr txBox="1">
              <a:spLocks noChangeArrowheads="1"/>
            </p:cNvSpPr>
            <p:nvPr/>
          </p:nvSpPr>
          <p:spPr bwMode="auto">
            <a:xfrm>
              <a:off x="2733" y="2678"/>
              <a:ext cx="599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</a:pPr>
              <a:r>
                <a:rPr kumimoji="1" lang="en-US" sz="1600" b="1">
                  <a:latin typeface="Arial" charset="0"/>
                </a:rPr>
                <a:t>manage</a:t>
              </a:r>
            </a:p>
          </p:txBody>
        </p:sp>
        <p:sp>
          <p:nvSpPr>
            <p:cNvPr id="38930" name="Text Box 23"/>
            <p:cNvSpPr txBox="1">
              <a:spLocks noChangeArrowheads="1"/>
            </p:cNvSpPr>
            <p:nvPr/>
          </p:nvSpPr>
          <p:spPr bwMode="auto">
            <a:xfrm>
              <a:off x="2880" y="2832"/>
              <a:ext cx="629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</a:pPr>
              <a:r>
                <a:rPr kumimoji="1" lang="en-US" sz="1600" b="1">
                  <a:latin typeface="Arial" charset="0"/>
                </a:rPr>
                <a:t>maintain</a:t>
              </a:r>
            </a:p>
          </p:txBody>
        </p:sp>
      </p:grpSp>
      <p:sp>
        <p:nvSpPr>
          <p:cNvPr id="70681" name="Rectangle 25"/>
          <p:cNvSpPr>
            <a:spLocks noChangeArrowheads="1"/>
          </p:cNvSpPr>
          <p:nvPr/>
        </p:nvSpPr>
        <p:spPr bwMode="auto">
          <a:xfrm>
            <a:off x="6084888" y="3962400"/>
            <a:ext cx="2678112" cy="914400"/>
          </a:xfrm>
          <a:prstGeom prst="rect">
            <a:avLst/>
          </a:prstGeom>
          <a:solidFill>
            <a:srgbClr val="993366"/>
          </a:solidFill>
          <a:ln w="9525">
            <a:miter lim="800000"/>
            <a:headEnd/>
            <a:tailEnd/>
          </a:ln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993366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kumimoji="1" lang="en-US" sz="1800" b="1">
                <a:solidFill>
                  <a:srgbClr val="FFFFCC"/>
                </a:solidFill>
                <a:latin typeface="Times New Roman" pitchFamily="18" charset="0"/>
              </a:rPr>
              <a:t>Web sites</a:t>
            </a:r>
          </a:p>
        </p:txBody>
      </p: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8925" name="AutoShape 27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26" name="Text Box 28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70685" name="Rectangle 29"/>
          <p:cNvSpPr>
            <a:spLocks noChangeArrowheads="1"/>
          </p:cNvSpPr>
          <p:nvPr/>
        </p:nvSpPr>
        <p:spPr bwMode="auto">
          <a:xfrm>
            <a:off x="317500" y="1524000"/>
            <a:ext cx="78359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lnSpc>
                <a:spcPct val="90000"/>
              </a:lnSpc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Helps users of all skill levels to create Web pages</a:t>
            </a:r>
          </a:p>
          <a:p>
            <a:pPr marL="1028700" lvl="2" indent="-4572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 sz="2200">
                <a:solidFill>
                  <a:srgbClr val="000000"/>
                </a:solidFill>
                <a:latin typeface="Times New Roman" pitchFamily="18" charset="0"/>
              </a:rPr>
              <a:t>Some application software programs include Web page authoring programs</a:t>
            </a:r>
            <a:endParaRPr kumimoji="1" lang="en-US" sz="2200">
              <a:solidFill>
                <a:srgbClr val="34197F"/>
              </a:solidFill>
              <a:latin typeface="Arial Narrow" pitchFamily="34" charset="0"/>
            </a:endParaRPr>
          </a:p>
        </p:txBody>
      </p:sp>
      <p:sp>
        <p:nvSpPr>
          <p:cNvPr id="70686" name="Rectangle 30"/>
          <p:cNvSpPr>
            <a:spLocks noChangeArrowheads="1"/>
          </p:cNvSpPr>
          <p:nvPr/>
        </p:nvSpPr>
        <p:spPr bwMode="auto">
          <a:xfrm>
            <a:off x="304800" y="1090613"/>
            <a:ext cx="8585200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33400" indent="-533400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sz="2800" b="1">
                <a:solidFill>
                  <a:srgbClr val="000000"/>
                </a:solidFill>
                <a:latin typeface="Times New Roman" pitchFamily="18" charset="0"/>
              </a:rPr>
              <a:t>What is </a:t>
            </a:r>
            <a:r>
              <a:rPr kumimoji="1" lang="en-US" sz="2800" b="1">
                <a:solidFill>
                  <a:srgbClr val="D94439"/>
                </a:solidFill>
                <a:latin typeface="Times New Roman" pitchFamily="18" charset="0"/>
              </a:rPr>
              <a:t>Web page authoring software</a:t>
            </a:r>
            <a:r>
              <a:rPr kumimoji="1" lang="en-US" sz="2800" b="1">
                <a:solidFill>
                  <a:srgbClr val="000000"/>
                </a:solidFill>
                <a:latin typeface="Times New Roman" pitchFamily="18" charset="0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06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06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06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4" presetClass="entr" presetSubtype="3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70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0"/>
                            </p:stCondLst>
                            <p:childTnLst>
                              <p:par>
                                <p:cTn id="21" presetID="4" presetClass="entr" presetSubtype="3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" dur="500"/>
                                        <p:tgtEl>
                                          <p:spTgt spid="70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500"/>
                            </p:stCondLst>
                            <p:childTnLst>
                              <p:par>
                                <p:cTn id="25" presetID="4" presetClass="entr" presetSubtype="3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70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9000"/>
                            </p:stCondLst>
                            <p:childTnLst>
                              <p:par>
                                <p:cTn id="29" presetID="4" presetClass="entr" presetSubtype="3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500"/>
                                        <p:tgtEl>
                                          <p:spTgt spid="70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6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6" grpId="0" animBg="1" autoUpdateAnimBg="0"/>
      <p:bldP spid="70667" grpId="0" animBg="1" autoUpdateAnimBg="0"/>
      <p:bldP spid="70668" grpId="0" animBg="1" autoUpdateAnimBg="0"/>
      <p:bldP spid="70669" grpId="0" animBg="1" autoUpdateAnimBg="0"/>
      <p:bldP spid="70681" grpId="0" animBg="1" autoUpdateAnimBg="0"/>
      <p:bldP spid="70685" grpId="0" build="p" bldLvl="3" autoUpdateAnimBg="0" advAuto="3000"/>
      <p:bldP spid="70686" grpId="0" build="p" bldLvl="5" autoUpdateAnimBg="0" advAuto="100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301625" y="0"/>
            <a:ext cx="8842375" cy="806450"/>
          </a:xfrm>
        </p:spPr>
        <p:txBody>
          <a:bodyPr/>
          <a:lstStyle/>
          <a:p>
            <a:r>
              <a:rPr lang="en-US" sz="2800" smtClean="0"/>
              <a:t>Software for Home, Personal, and Educational Use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87438"/>
            <a:ext cx="5638800" cy="1828800"/>
          </a:xfrm>
        </p:spPr>
        <p:txBody>
          <a:bodyPr/>
          <a:lstStyle/>
          <a:p>
            <a:pPr marL="0" indent="0">
              <a:buFont typeface="Monotype Sorts" pitchFamily="2" charset="2"/>
              <a:buNone/>
            </a:pPr>
            <a:r>
              <a:rPr lang="en-US" smtClean="0"/>
              <a:t>What software products are </a:t>
            </a:r>
            <a:br>
              <a:rPr lang="en-US" smtClean="0"/>
            </a:br>
            <a:r>
              <a:rPr lang="en-US" smtClean="0"/>
              <a:t>available for home, personal,</a:t>
            </a:r>
            <a:br>
              <a:rPr lang="en-US" smtClean="0"/>
            </a:br>
            <a:r>
              <a:rPr lang="en-US" smtClean="0"/>
              <a:t>and educational use?</a:t>
            </a:r>
          </a:p>
        </p:txBody>
      </p:sp>
      <p:sp>
        <p:nvSpPr>
          <p:cNvPr id="39940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9558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kumimoji="1" lang="en-US" sz="1200">
                <a:solidFill>
                  <a:srgbClr val="000099"/>
                </a:solidFill>
                <a:latin typeface="Arial Narrow" pitchFamily="34" charset="0"/>
              </a:rPr>
              <a:t>p. 156 - 161 Figs. 3-30–3-39</a:t>
            </a:r>
          </a:p>
        </p:txBody>
      </p:sp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9970" name="AutoShape 54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71" name="Text Box 55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3" name="Group 58"/>
          <p:cNvGrpSpPr>
            <a:grpSpLocks/>
          </p:cNvGrpSpPr>
          <p:nvPr/>
        </p:nvGrpSpPr>
        <p:grpSpPr bwMode="auto">
          <a:xfrm>
            <a:off x="0" y="4191000"/>
            <a:ext cx="1981200" cy="1295400"/>
            <a:chOff x="0" y="3024"/>
            <a:chExt cx="1248" cy="816"/>
          </a:xfrm>
        </p:grpSpPr>
        <p:sp>
          <p:nvSpPr>
            <p:cNvPr id="39968" name="Rectangle 59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spcBef>
                  <a:spcPct val="50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Link,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Chapter 3, Click Web Link from left navigation, then click Tax Preparation Software, Personal DTP Software, Travel and Mapping Software, and Reference Software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below Chapter 3</a:t>
              </a:r>
            </a:p>
          </p:txBody>
        </p:sp>
        <p:sp>
          <p:nvSpPr>
            <p:cNvPr id="39969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143000" y="1066800"/>
            <a:ext cx="7696200" cy="5613223"/>
            <a:chOff x="1143000" y="1066800"/>
            <a:chExt cx="7696200" cy="5613223"/>
          </a:xfrm>
        </p:grpSpPr>
        <p:pic>
          <p:nvPicPr>
            <p:cNvPr id="4098" name="Picture 2" descr="C:\Documents and Settings\Steve\My Documents\Course Presenters\DC 2009\Figures\Figs_callouts\DC\C6663_Chapter03_callouts\C6663_Chapter03_callouts\CFig3-30.gif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334001" y="1066800"/>
              <a:ext cx="1828800" cy="221672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099" name="Picture 3" descr="C:\Documents and Settings\Steve\My Documents\Course Presenters\DC 2009\Figures\Figs_callouts\DC\C6663_Chapter03_callouts\C6663_Chapter03_callouts\CFig3-32.gif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143000" y="2590800"/>
              <a:ext cx="1600200" cy="20182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100" name="Picture 4" descr="C:\Documents and Settings\Steve\My Documents\Course Presenters\DC 2009\Figures\Figs_callouts\DC\C6663_Chapter03_callouts\C6663_Chapter03_callouts\CFig3-34.gif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781800" y="3505200"/>
              <a:ext cx="2057400" cy="230460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101" name="Picture 5" descr="C:\Documents and Settings\Steve\My Documents\Course Presenters\DC 2009\Figures\Figs_callouts\DC\C6663_Chapter03_callouts\C6663_Chapter03_callouts\CFig3-36.gif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343400" y="3429000"/>
              <a:ext cx="1833562" cy="245782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102" name="Picture 6" descr="C:\Documents and Settings\Steve\My Documents\Course Presenters\DC 2009\Figures\Figs_callouts\DC\C6663_Chapter03_callouts\C6663_Chapter03_callouts\CFig3-38.gif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514600" y="4724400"/>
              <a:ext cx="1524000" cy="195562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7" grpId="0" build="p" bldLvl="5" autoUpdateAnimBg="0" advAuto="100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301625" y="0"/>
            <a:ext cx="8842375" cy="806450"/>
          </a:xfrm>
        </p:spPr>
        <p:txBody>
          <a:bodyPr/>
          <a:lstStyle/>
          <a:p>
            <a:r>
              <a:rPr lang="en-US" sz="3200" smtClean="0"/>
              <a:t>Application Software for Communications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19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software facilitates communication?</a:t>
            </a:r>
          </a:p>
        </p:txBody>
      </p:sp>
      <p:sp>
        <p:nvSpPr>
          <p:cNvPr id="41988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1938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kumimoji="1" lang="en-US" sz="1200">
                <a:solidFill>
                  <a:srgbClr val="000099"/>
                </a:solidFill>
                <a:latin typeface="Arial Narrow" pitchFamily="34" charset="0"/>
              </a:rPr>
              <a:t>p. 161 Fig. 3-40</a:t>
            </a:r>
          </a:p>
        </p:txBody>
      </p:sp>
      <p:grpSp>
        <p:nvGrpSpPr>
          <p:cNvPr id="2" name="Group 103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2023" name="AutoShape 104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24" name="Text Box 105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41" name="Diamond 40"/>
          <p:cNvSpPr/>
          <p:nvPr/>
        </p:nvSpPr>
        <p:spPr bwMode="auto">
          <a:xfrm>
            <a:off x="0" y="2133600"/>
            <a:ext cx="2286000" cy="1371600"/>
          </a:xfrm>
          <a:prstGeom prst="diamond">
            <a:avLst/>
          </a:prstGeom>
          <a:solidFill>
            <a:srgbClr val="C00000"/>
          </a:solidFill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  <a:latin typeface="Times" pitchFamily="18" charset="0"/>
              </a:rPr>
              <a:t>Web Browser</a:t>
            </a:r>
          </a:p>
        </p:txBody>
      </p:sp>
      <p:sp>
        <p:nvSpPr>
          <p:cNvPr id="42" name="Diamond 41"/>
          <p:cNvSpPr/>
          <p:nvPr/>
        </p:nvSpPr>
        <p:spPr bwMode="auto">
          <a:xfrm>
            <a:off x="2286000" y="2133600"/>
            <a:ext cx="2286000" cy="1371600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  <a:latin typeface="Times" pitchFamily="18" charset="0"/>
              </a:rPr>
              <a:t>E-mail</a:t>
            </a:r>
          </a:p>
        </p:txBody>
      </p:sp>
      <p:sp>
        <p:nvSpPr>
          <p:cNvPr id="43" name="Diamond 42"/>
          <p:cNvSpPr/>
          <p:nvPr/>
        </p:nvSpPr>
        <p:spPr bwMode="auto">
          <a:xfrm>
            <a:off x="4572000" y="2133600"/>
            <a:ext cx="2286000" cy="1371600"/>
          </a:xfrm>
          <a:prstGeom prst="diamond">
            <a:avLst/>
          </a:prstGeom>
          <a:solidFill>
            <a:schemeClr val="tx1">
              <a:lumMod val="50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  <a:latin typeface="Times" pitchFamily="18" charset="0"/>
              </a:rPr>
              <a:t>Instant Messaging</a:t>
            </a:r>
          </a:p>
        </p:txBody>
      </p:sp>
      <p:sp>
        <p:nvSpPr>
          <p:cNvPr id="44" name="Diamond 43"/>
          <p:cNvSpPr/>
          <p:nvPr/>
        </p:nvSpPr>
        <p:spPr bwMode="auto">
          <a:xfrm>
            <a:off x="6858000" y="2133600"/>
            <a:ext cx="2286000" cy="1371600"/>
          </a:xfrm>
          <a:prstGeom prst="diamond">
            <a:avLst/>
          </a:prstGeom>
          <a:solidFill>
            <a:schemeClr val="accent1">
              <a:lumMod val="25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  <a:latin typeface="Times" pitchFamily="18" charset="0"/>
              </a:rPr>
              <a:t>Chat Room</a:t>
            </a:r>
          </a:p>
        </p:txBody>
      </p:sp>
      <p:sp>
        <p:nvSpPr>
          <p:cNvPr id="45" name="Diamond 44"/>
          <p:cNvSpPr/>
          <p:nvPr/>
        </p:nvSpPr>
        <p:spPr bwMode="auto">
          <a:xfrm>
            <a:off x="1143000" y="2819400"/>
            <a:ext cx="2286000" cy="1371600"/>
          </a:xfrm>
          <a:prstGeom prst="diamond">
            <a:avLst/>
          </a:prstGeom>
          <a:solidFill>
            <a:srgbClr val="7030A0"/>
          </a:solidFill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  <a:latin typeface="Times" pitchFamily="18" charset="0"/>
              </a:rPr>
              <a:t>Text Messaging</a:t>
            </a:r>
          </a:p>
        </p:txBody>
      </p:sp>
      <p:sp>
        <p:nvSpPr>
          <p:cNvPr id="46" name="Diamond 45"/>
          <p:cNvSpPr/>
          <p:nvPr/>
        </p:nvSpPr>
        <p:spPr bwMode="auto">
          <a:xfrm>
            <a:off x="3429000" y="2819400"/>
            <a:ext cx="2286000" cy="1371600"/>
          </a:xfrm>
          <a:prstGeom prst="diamond">
            <a:avLst/>
          </a:prstGeom>
          <a:solidFill>
            <a:srgbClr val="993366"/>
          </a:solidFill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300" dirty="0">
                <a:solidFill>
                  <a:schemeClr val="tx1"/>
                </a:solidFill>
                <a:latin typeface="Times" pitchFamily="18" charset="0"/>
              </a:rPr>
              <a:t>RSS Aggregator</a:t>
            </a:r>
          </a:p>
        </p:txBody>
      </p:sp>
      <p:sp>
        <p:nvSpPr>
          <p:cNvPr id="47" name="Diamond 46"/>
          <p:cNvSpPr/>
          <p:nvPr/>
        </p:nvSpPr>
        <p:spPr bwMode="auto">
          <a:xfrm>
            <a:off x="5715000" y="2819400"/>
            <a:ext cx="2286000" cy="1371600"/>
          </a:xfrm>
          <a:prstGeom prst="diamond">
            <a:avLst/>
          </a:prstGeom>
          <a:solidFill>
            <a:srgbClr val="002060"/>
          </a:solidFill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  <a:latin typeface="Times" pitchFamily="18" charset="0"/>
              </a:rPr>
              <a:t>Blogging</a:t>
            </a:r>
          </a:p>
        </p:txBody>
      </p:sp>
      <p:sp>
        <p:nvSpPr>
          <p:cNvPr id="48" name="Diamond 47"/>
          <p:cNvSpPr/>
          <p:nvPr/>
        </p:nvSpPr>
        <p:spPr bwMode="auto">
          <a:xfrm>
            <a:off x="0" y="3505200"/>
            <a:ext cx="2286000" cy="1371600"/>
          </a:xfrm>
          <a:prstGeom prst="diamond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300" dirty="0">
                <a:solidFill>
                  <a:schemeClr val="tx1"/>
                </a:solidFill>
                <a:latin typeface="Times" pitchFamily="18" charset="0"/>
              </a:rPr>
              <a:t>Newsgroup/Message Board</a:t>
            </a:r>
          </a:p>
        </p:txBody>
      </p:sp>
      <p:sp>
        <p:nvSpPr>
          <p:cNvPr id="49" name="Diamond 48"/>
          <p:cNvSpPr/>
          <p:nvPr/>
        </p:nvSpPr>
        <p:spPr bwMode="auto">
          <a:xfrm>
            <a:off x="2286000" y="3505200"/>
            <a:ext cx="2286000" cy="1371600"/>
          </a:xfrm>
          <a:prstGeom prst="diamond">
            <a:avLst/>
          </a:prstGeom>
          <a:solidFill>
            <a:srgbClr val="53440D"/>
          </a:solidFill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  <a:latin typeface="Times" pitchFamily="18" charset="0"/>
              </a:rPr>
              <a:t>FTP</a:t>
            </a:r>
          </a:p>
        </p:txBody>
      </p:sp>
      <p:sp>
        <p:nvSpPr>
          <p:cNvPr id="50" name="Diamond 49"/>
          <p:cNvSpPr/>
          <p:nvPr/>
        </p:nvSpPr>
        <p:spPr bwMode="auto">
          <a:xfrm>
            <a:off x="4572000" y="3505200"/>
            <a:ext cx="2286000" cy="1371600"/>
          </a:xfrm>
          <a:prstGeom prst="diamond">
            <a:avLst/>
          </a:prstGeom>
          <a:solidFill>
            <a:srgbClr val="C2730A"/>
          </a:solidFill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  <a:latin typeface="Times" pitchFamily="18" charset="0"/>
              </a:rPr>
              <a:t>VoIP</a:t>
            </a:r>
          </a:p>
        </p:txBody>
      </p:sp>
      <p:sp>
        <p:nvSpPr>
          <p:cNvPr id="51" name="Diamond 50"/>
          <p:cNvSpPr/>
          <p:nvPr/>
        </p:nvSpPr>
        <p:spPr bwMode="auto">
          <a:xfrm>
            <a:off x="6858000" y="3505200"/>
            <a:ext cx="2286000" cy="1371600"/>
          </a:xfrm>
          <a:prstGeom prst="diamond">
            <a:avLst/>
          </a:prstGeom>
          <a:solidFill>
            <a:schemeClr val="bg2"/>
          </a:solidFill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100" dirty="0">
                <a:solidFill>
                  <a:schemeClr val="tx1"/>
                </a:solidFill>
                <a:latin typeface="Times" pitchFamily="18" charset="0"/>
              </a:rPr>
              <a:t>Video Conferencing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5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90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5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400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6500"/>
                            </p:stCondLst>
                            <p:childTnLst>
                              <p:par>
                                <p:cTn id="39" presetID="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9000"/>
                            </p:stCondLst>
                            <p:childTnLst>
                              <p:par>
                                <p:cTn id="44" presetID="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1500"/>
                            </p:stCondLst>
                            <p:childTnLst>
                              <p:par>
                                <p:cTn id="49" presetID="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4000"/>
                            </p:stCondLst>
                            <p:childTnLst>
                              <p:par>
                                <p:cTn id="54" presetID="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6500"/>
                            </p:stCondLst>
                            <p:childTnLst>
                              <p:par>
                                <p:cTn id="59" presetID="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90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5" grpId="0" build="p" bldLvl="5" autoUpdateAnimBg="0" advAuto="100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Application Software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5857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How is software distributed?</a:t>
            </a:r>
          </a:p>
        </p:txBody>
      </p:sp>
      <p:sp>
        <p:nvSpPr>
          <p:cNvPr id="6148" name="Text Box 9"/>
          <p:cNvSpPr txBox="1">
            <a:spLocks noChangeArrowheads="1"/>
          </p:cNvSpPr>
          <p:nvPr/>
        </p:nvSpPr>
        <p:spPr bwMode="auto">
          <a:xfrm>
            <a:off x="177800" y="6400800"/>
            <a:ext cx="14986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kumimoji="1" lang="en-US" sz="1200">
                <a:solidFill>
                  <a:srgbClr val="000099"/>
                </a:solidFill>
                <a:latin typeface="Arial Narrow" pitchFamily="34" charset="0"/>
              </a:rPr>
              <a:t>p. 134 - 135</a:t>
            </a:r>
          </a:p>
        </p:txBody>
      </p:sp>
      <p:sp>
        <p:nvSpPr>
          <p:cNvPr id="7184" name="Rectangle 16"/>
          <p:cNvSpPr>
            <a:spLocks noChangeArrowheads="1"/>
          </p:cNvSpPr>
          <p:nvPr/>
        </p:nvSpPr>
        <p:spPr bwMode="auto">
          <a:xfrm>
            <a:off x="304800" y="1549400"/>
            <a:ext cx="8458200" cy="439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D94439"/>
                </a:solidFill>
                <a:latin typeface="Times New Roman" pitchFamily="18" charset="0"/>
              </a:rPr>
              <a:t>Packaged software</a:t>
            </a: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, mass-produced</a:t>
            </a:r>
          </a:p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D94439"/>
                </a:solidFill>
                <a:latin typeface="Times New Roman" pitchFamily="18" charset="0"/>
              </a:rPr>
              <a:t>Custom software</a:t>
            </a: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, performs functions specific to a business or industry</a:t>
            </a:r>
          </a:p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D94439"/>
                </a:solidFill>
                <a:latin typeface="Times New Roman" pitchFamily="18" charset="0"/>
              </a:rPr>
              <a:t>Web-based software</a:t>
            </a: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, hosted by a Web site</a:t>
            </a:r>
          </a:p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D94439"/>
                </a:solidFill>
                <a:latin typeface="Times New Roman" pitchFamily="18" charset="0"/>
              </a:rPr>
              <a:t>Open source software,</a:t>
            </a: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 provided for use, modification, and redistribution</a:t>
            </a:r>
          </a:p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D94439"/>
                </a:solidFill>
                <a:latin typeface="Times New Roman" pitchFamily="18" charset="0"/>
              </a:rPr>
              <a:t>Shareware</a:t>
            </a: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, copyrighted software that is distributed free for trial period</a:t>
            </a:r>
          </a:p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D94439"/>
                </a:solidFill>
                <a:latin typeface="Times New Roman" pitchFamily="18" charset="0"/>
              </a:rPr>
              <a:t>Freeware</a:t>
            </a: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, copyrighted software provided at no cost</a:t>
            </a:r>
          </a:p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D94439"/>
                </a:solidFill>
                <a:latin typeface="Times New Roman" pitchFamily="18" charset="0"/>
              </a:rPr>
              <a:t>Public-domain software</a:t>
            </a: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, freeware with no copyright restrictions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6151" name="AutoShape 18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2" name="Text Box 19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9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6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 bldLvl="5" autoUpdateAnimBg="0" advAuto="1000"/>
      <p:bldP spid="7184" grpId="0" build="p" bldLvl="2" autoUpdateAnimBg="0" advAuto="300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Popular Utility Programs</a:t>
            </a: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11191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are some widely used stand-alone utility programs?</a:t>
            </a:r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162 Fig. 3-41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3027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28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15720" name="AutoShape 8"/>
          <p:cNvSpPr>
            <a:spLocks noChangeArrowheads="1"/>
          </p:cNvSpPr>
          <p:nvPr/>
        </p:nvSpPr>
        <p:spPr bwMode="auto">
          <a:xfrm>
            <a:off x="533400" y="2057400"/>
            <a:ext cx="1435100" cy="1905000"/>
          </a:xfrm>
          <a:prstGeom prst="can">
            <a:avLst>
              <a:gd name="adj" fmla="val 33186"/>
            </a:avLst>
          </a:prstGeom>
          <a:solidFill>
            <a:srgbClr val="0033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200"/>
              <a:t>Antivirus</a:t>
            </a:r>
            <a:br>
              <a:rPr lang="en-US" sz="2200"/>
            </a:br>
            <a:r>
              <a:rPr lang="en-US" sz="2200"/>
              <a:t>Program</a:t>
            </a:r>
          </a:p>
        </p:txBody>
      </p:sp>
      <p:sp>
        <p:nvSpPr>
          <p:cNvPr id="115721" name="AutoShape 9"/>
          <p:cNvSpPr>
            <a:spLocks noChangeArrowheads="1"/>
          </p:cNvSpPr>
          <p:nvPr/>
        </p:nvSpPr>
        <p:spPr bwMode="auto">
          <a:xfrm>
            <a:off x="2209800" y="2057400"/>
            <a:ext cx="1435100" cy="1905000"/>
          </a:xfrm>
          <a:prstGeom prst="can">
            <a:avLst>
              <a:gd name="adj" fmla="val 33186"/>
            </a:avLst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200"/>
              <a:t>Personal</a:t>
            </a:r>
            <a:br>
              <a:rPr lang="en-US" sz="2200"/>
            </a:br>
            <a:r>
              <a:rPr lang="en-US" sz="2200"/>
              <a:t>Firewall</a:t>
            </a:r>
          </a:p>
        </p:txBody>
      </p:sp>
      <p:sp>
        <p:nvSpPr>
          <p:cNvPr id="115722" name="AutoShape 10"/>
          <p:cNvSpPr>
            <a:spLocks noChangeArrowheads="1"/>
          </p:cNvSpPr>
          <p:nvPr/>
        </p:nvSpPr>
        <p:spPr bwMode="auto">
          <a:xfrm>
            <a:off x="3886200" y="2057400"/>
            <a:ext cx="1435100" cy="1905000"/>
          </a:xfrm>
          <a:prstGeom prst="can">
            <a:avLst>
              <a:gd name="adj" fmla="val 33186"/>
            </a:avLst>
          </a:prstGeom>
          <a:solidFill>
            <a:srgbClr val="00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200"/>
              <a:t>Spyware</a:t>
            </a:r>
            <a:br>
              <a:rPr lang="en-US" sz="2200"/>
            </a:br>
            <a:r>
              <a:rPr lang="en-US" sz="2200"/>
              <a:t>Remover</a:t>
            </a:r>
          </a:p>
        </p:txBody>
      </p:sp>
      <p:sp>
        <p:nvSpPr>
          <p:cNvPr id="115723" name="AutoShape 11"/>
          <p:cNvSpPr>
            <a:spLocks noChangeArrowheads="1"/>
          </p:cNvSpPr>
          <p:nvPr/>
        </p:nvSpPr>
        <p:spPr bwMode="auto">
          <a:xfrm>
            <a:off x="5486400" y="2057400"/>
            <a:ext cx="1435100" cy="1905000"/>
          </a:xfrm>
          <a:prstGeom prst="can">
            <a:avLst>
              <a:gd name="adj" fmla="val 33186"/>
            </a:avLst>
          </a:prstGeom>
          <a:solidFill>
            <a:srgbClr val="3333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200"/>
              <a:t>Internet</a:t>
            </a:r>
            <a:br>
              <a:rPr lang="en-US" sz="2200"/>
            </a:br>
            <a:r>
              <a:rPr lang="en-US" sz="2200"/>
              <a:t>Filters</a:t>
            </a:r>
          </a:p>
        </p:txBody>
      </p:sp>
      <p:sp>
        <p:nvSpPr>
          <p:cNvPr id="115724" name="AutoShape 12"/>
          <p:cNvSpPr>
            <a:spLocks noChangeArrowheads="1"/>
          </p:cNvSpPr>
          <p:nvPr/>
        </p:nvSpPr>
        <p:spPr bwMode="auto">
          <a:xfrm>
            <a:off x="7086600" y="2057400"/>
            <a:ext cx="1435100" cy="1905000"/>
          </a:xfrm>
          <a:prstGeom prst="can">
            <a:avLst>
              <a:gd name="adj" fmla="val 33186"/>
            </a:avLst>
          </a:prstGeom>
          <a:solidFill>
            <a:srgbClr val="3333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200"/>
              <a:t>File</a:t>
            </a:r>
            <a:br>
              <a:rPr lang="en-US" sz="2200"/>
            </a:br>
            <a:r>
              <a:rPr lang="en-US" sz="2200"/>
              <a:t>Manager</a:t>
            </a:r>
          </a:p>
        </p:txBody>
      </p:sp>
      <p:sp>
        <p:nvSpPr>
          <p:cNvPr id="115725" name="AutoShape 13"/>
          <p:cNvSpPr>
            <a:spLocks noChangeArrowheads="1"/>
          </p:cNvSpPr>
          <p:nvPr/>
        </p:nvSpPr>
        <p:spPr bwMode="auto">
          <a:xfrm>
            <a:off x="1066800" y="4038600"/>
            <a:ext cx="1435100" cy="1905000"/>
          </a:xfrm>
          <a:prstGeom prst="can">
            <a:avLst>
              <a:gd name="adj" fmla="val 33186"/>
            </a:avLst>
          </a:prstGeom>
          <a:solidFill>
            <a:srgbClr val="99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200"/>
              <a:t>File</a:t>
            </a:r>
            <a:br>
              <a:rPr lang="en-US" sz="2200"/>
            </a:br>
            <a:r>
              <a:rPr lang="en-US" sz="2200"/>
              <a:t>Compression</a:t>
            </a:r>
          </a:p>
        </p:txBody>
      </p:sp>
      <p:sp>
        <p:nvSpPr>
          <p:cNvPr id="115726" name="AutoShape 14"/>
          <p:cNvSpPr>
            <a:spLocks noChangeArrowheads="1"/>
          </p:cNvSpPr>
          <p:nvPr/>
        </p:nvSpPr>
        <p:spPr bwMode="auto">
          <a:xfrm>
            <a:off x="2590800" y="4038600"/>
            <a:ext cx="1435100" cy="1905000"/>
          </a:xfrm>
          <a:prstGeom prst="can">
            <a:avLst>
              <a:gd name="adj" fmla="val 33186"/>
            </a:avLst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200"/>
              <a:t>Backup</a:t>
            </a:r>
          </a:p>
        </p:txBody>
      </p: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0" y="4572000"/>
            <a:ext cx="1981200" cy="1295400"/>
            <a:chOff x="0" y="3024"/>
            <a:chExt cx="1248" cy="816"/>
          </a:xfrm>
        </p:grpSpPr>
        <p:sp>
          <p:nvSpPr>
            <p:cNvPr id="43025" name="Rectangle 16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Web Link, click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Chapter 3,  Click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Web Link from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left navigation, then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Antivirus Programs below Chapter 3</a:t>
              </a:r>
            </a:p>
          </p:txBody>
        </p:sp>
        <p:sp>
          <p:nvSpPr>
            <p:cNvPr id="43026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5730" name="AutoShape 18"/>
          <p:cNvSpPr>
            <a:spLocks noChangeArrowheads="1"/>
          </p:cNvSpPr>
          <p:nvPr/>
        </p:nvSpPr>
        <p:spPr bwMode="auto">
          <a:xfrm>
            <a:off x="4114800" y="4038600"/>
            <a:ext cx="1435100" cy="1905000"/>
          </a:xfrm>
          <a:prstGeom prst="can">
            <a:avLst>
              <a:gd name="adj" fmla="val 33186"/>
            </a:avLst>
          </a:prstGeom>
          <a:solidFill>
            <a:srgbClr val="008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200"/>
              <a:t>Media</a:t>
            </a:r>
            <a:br>
              <a:rPr lang="en-US" sz="2200"/>
            </a:br>
            <a:r>
              <a:rPr lang="en-US" sz="2200"/>
              <a:t>Player</a:t>
            </a:r>
          </a:p>
        </p:txBody>
      </p:sp>
      <p:sp>
        <p:nvSpPr>
          <p:cNvPr id="115731" name="AutoShape 19"/>
          <p:cNvSpPr>
            <a:spLocks noChangeArrowheads="1"/>
          </p:cNvSpPr>
          <p:nvPr/>
        </p:nvSpPr>
        <p:spPr bwMode="auto">
          <a:xfrm>
            <a:off x="5638800" y="4038600"/>
            <a:ext cx="1435100" cy="1905000"/>
          </a:xfrm>
          <a:prstGeom prst="can">
            <a:avLst>
              <a:gd name="adj" fmla="val 33186"/>
            </a:avLst>
          </a:prstGeom>
          <a:solidFill>
            <a:srgbClr val="0033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CD/DVD</a:t>
            </a:r>
            <a:br>
              <a:rPr lang="en-US"/>
            </a:br>
            <a:r>
              <a:rPr lang="en-US"/>
              <a:t>Burning</a:t>
            </a:r>
          </a:p>
        </p:txBody>
      </p:sp>
      <p:sp>
        <p:nvSpPr>
          <p:cNvPr id="115732" name="AutoShape 20"/>
          <p:cNvSpPr>
            <a:spLocks noChangeArrowheads="1"/>
          </p:cNvSpPr>
          <p:nvPr/>
        </p:nvSpPr>
        <p:spPr bwMode="auto">
          <a:xfrm>
            <a:off x="7162800" y="4038600"/>
            <a:ext cx="1435100" cy="1905000"/>
          </a:xfrm>
          <a:prstGeom prst="can">
            <a:avLst>
              <a:gd name="adj" fmla="val 33186"/>
            </a:avLst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200"/>
              <a:t>PC</a:t>
            </a:r>
            <a:br>
              <a:rPr lang="en-US" sz="2200"/>
            </a:br>
            <a:r>
              <a:rPr lang="en-US" sz="2200"/>
              <a:t>Maintenance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5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5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5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5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5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5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5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5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5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0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5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5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15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80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80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5" grpId="0" build="p" bldLvl="5" autoUpdateAnimBg="0" advAuto="1000"/>
      <p:bldP spid="115720" grpId="0" animBg="1"/>
      <p:bldP spid="115721" grpId="0" animBg="1"/>
      <p:bldP spid="115722" grpId="0" animBg="1"/>
      <p:bldP spid="115723" grpId="0" animBg="1"/>
      <p:bldP spid="115724" grpId="0" animBg="1"/>
      <p:bldP spid="115725" grpId="0" animBg="1"/>
      <p:bldP spid="115726" grpId="0" animBg="1"/>
      <p:bldP spid="115730" grpId="0" animBg="1"/>
      <p:bldP spid="115731" grpId="0" animBg="1"/>
      <p:bldP spid="11573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Web-based Software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7381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 </a:t>
            </a:r>
            <a:r>
              <a:rPr lang="en-US" smtClean="0">
                <a:solidFill>
                  <a:schemeClr val="bg2"/>
                </a:solidFill>
              </a:rPr>
              <a:t>Web application</a:t>
            </a:r>
            <a:r>
              <a:rPr lang="en-US" smtClean="0"/>
              <a:t>?</a:t>
            </a:r>
          </a:p>
        </p:txBody>
      </p:sp>
      <p:sp>
        <p:nvSpPr>
          <p:cNvPr id="44036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9558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kumimoji="1" lang="en-US" sz="1200">
                <a:solidFill>
                  <a:srgbClr val="000099"/>
                </a:solidFill>
                <a:latin typeface="Arial Narrow" pitchFamily="34" charset="0"/>
              </a:rPr>
              <a:t>p. 163 Figs. 3-43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4040" name="AutoShape 1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41" name="Text Box 1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76817" name="Rectangle 17"/>
          <p:cNvSpPr>
            <a:spLocks noChangeArrowheads="1"/>
          </p:cNvSpPr>
          <p:nvPr/>
        </p:nvSpPr>
        <p:spPr bwMode="auto">
          <a:xfrm>
            <a:off x="304800" y="1547813"/>
            <a:ext cx="8382000" cy="355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A software application that </a:t>
            </a:r>
            <a:r>
              <a:rPr kumimoji="1" lang="en-US" sz="2600" b="1" dirty="0" smtClean="0">
                <a:solidFill>
                  <a:srgbClr val="000000"/>
                </a:solidFill>
                <a:latin typeface="Times New Roman" pitchFamily="18" charset="0"/>
              </a:rPr>
              <a:t>obtains 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information from the Web</a:t>
            </a:r>
          </a:p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 dirty="0">
                <a:solidFill>
                  <a:srgbClr val="000000"/>
                </a:solidFill>
                <a:latin typeface="Times New Roman" pitchFamily="18" charset="0"/>
              </a:rPr>
              <a:t>Some Web applications </a:t>
            </a:r>
            <a:r>
              <a:rPr kumimoji="1" lang="en-US" dirty="0" smtClean="0">
                <a:solidFill>
                  <a:srgbClr val="000000"/>
                </a:solidFill>
                <a:latin typeface="Times New Roman" pitchFamily="18" charset="0"/>
              </a:rPr>
              <a:t>store </a:t>
            </a:r>
            <a:r>
              <a:rPr kumimoji="1" lang="en-US" dirty="0">
                <a:solidFill>
                  <a:srgbClr val="000000"/>
                </a:solidFill>
                <a:latin typeface="Times New Roman" pitchFamily="18" charset="0"/>
              </a:rPr>
              <a:t>your data and </a:t>
            </a:r>
            <a:r>
              <a:rPr kumimoji="1" lang="en-US" dirty="0" smtClean="0">
                <a:solidFill>
                  <a:srgbClr val="000000"/>
                </a:solidFill>
                <a:latin typeface="Times New Roman" pitchFamily="18" charset="0"/>
              </a:rPr>
              <a:t>information </a:t>
            </a:r>
            <a:r>
              <a:rPr kumimoji="1" lang="en-US" dirty="0">
                <a:solidFill>
                  <a:srgbClr val="000000"/>
                </a:solidFill>
                <a:latin typeface="Times New Roman" pitchFamily="18" charset="0"/>
              </a:rPr>
              <a:t>at their site</a:t>
            </a:r>
          </a:p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 dirty="0">
                <a:solidFill>
                  <a:srgbClr val="000000"/>
                </a:solidFill>
                <a:latin typeface="Times New Roman" pitchFamily="18" charset="0"/>
              </a:rPr>
              <a:t>Some are free</a:t>
            </a:r>
            <a:endParaRPr kumimoji="1" lang="en-US" sz="1400" dirty="0">
              <a:solidFill>
                <a:srgbClr val="34197F"/>
              </a:solidFill>
              <a:latin typeface="Arial Narrow" pitchFamily="34" charset="0"/>
            </a:endParaRPr>
          </a:p>
        </p:txBody>
      </p:sp>
      <p:pic>
        <p:nvPicPr>
          <p:cNvPr id="10" name="Picture 9" descr="CFig3-43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657600"/>
            <a:ext cx="5181600" cy="2474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68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68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68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0"/>
                            </p:stCondLst>
                            <p:childTnLst>
                              <p:par>
                                <p:cTn id="21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3" grpId="0" build="p" bldLvl="5" autoUpdateAnimBg="0" advAuto="1000"/>
      <p:bldP spid="76817" grpId="0" build="p" bldLvl="3" autoUpdateAnimBg="0" advAuto="400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Web-based Software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7381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Web 2.0?</a:t>
            </a:r>
          </a:p>
        </p:txBody>
      </p:sp>
      <p:sp>
        <p:nvSpPr>
          <p:cNvPr id="45060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9558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kumimoji="1" lang="en-US" sz="1200">
                <a:solidFill>
                  <a:srgbClr val="000099"/>
                </a:solidFill>
                <a:latin typeface="Arial Narrow" pitchFamily="34" charset="0"/>
              </a:rPr>
              <a:t>p. 163 - 164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5066" name="AutoShape 1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67" name="Text Box 1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76817" name="Rectangle 17"/>
          <p:cNvSpPr>
            <a:spLocks noChangeArrowheads="1"/>
          </p:cNvSpPr>
          <p:nvPr/>
        </p:nvSpPr>
        <p:spPr bwMode="auto">
          <a:xfrm>
            <a:off x="304800" y="1547813"/>
            <a:ext cx="4876800" cy="355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Web sites that offer Web-based software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Provide users with a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means to share and/or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store personal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information through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Web-based software</a:t>
            </a: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0" y="4572000"/>
            <a:ext cx="1981200" cy="1295400"/>
            <a:chOff x="0" y="4572000"/>
            <a:chExt cx="1981200" cy="1295400"/>
          </a:xfrm>
        </p:grpSpPr>
        <p:sp>
          <p:nvSpPr>
            <p:cNvPr id="45064" name="Rectangle 16"/>
            <p:cNvSpPr>
              <a:spLocks noChangeArrowheads="1"/>
            </p:cNvSpPr>
            <p:nvPr/>
          </p:nvSpPr>
          <p:spPr bwMode="auto">
            <a:xfrm>
              <a:off x="0" y="5257800"/>
              <a:ext cx="1981200" cy="6096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Web Link, click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Chapter 3,  Click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Web Link from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left navigation, then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Web 2.0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below Chapter 3</a:t>
              </a:r>
            </a:p>
          </p:txBody>
        </p:sp>
        <p:sp>
          <p:nvSpPr>
            <p:cNvPr id="45065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152400" y="4572000"/>
              <a:ext cx="441325" cy="590550"/>
            </a:xfrm>
            <a:custGeom>
              <a:avLst/>
              <a:gdLst>
                <a:gd name="T0" fmla="*/ 44241446 w 21600"/>
                <a:gd name="T1" fmla="*/ 441430607 h 21600"/>
                <a:gd name="T2" fmla="*/ 0 w 21600"/>
                <a:gd name="T3" fmla="*/ 357824505 h 21600"/>
                <a:gd name="T4" fmla="*/ 184233261 w 21600"/>
                <a:gd name="T5" fmla="*/ 0 h 21600"/>
                <a:gd name="T6" fmla="*/ 0 w 21600"/>
                <a:gd name="T7" fmla="*/ 0 h 21600"/>
                <a:gd name="T8" fmla="*/ 92116794 w 21600"/>
                <a:gd name="T9" fmla="*/ 0 h 21600"/>
                <a:gd name="T10" fmla="*/ 184233261 w 21600"/>
                <a:gd name="T11" fmla="*/ 0 h 21600"/>
                <a:gd name="T12" fmla="*/ 184233261 w 21600"/>
                <a:gd name="T13" fmla="*/ 220715303 h 21600"/>
                <a:gd name="T14" fmla="*/ 184233261 w 21600"/>
                <a:gd name="T15" fmla="*/ 441430607 h 21600"/>
                <a:gd name="T16" fmla="*/ 92116794 w 21600"/>
                <a:gd name="T17" fmla="*/ 441430607 h 21600"/>
                <a:gd name="T18" fmla="*/ 0 w 21600"/>
                <a:gd name="T19" fmla="*/ 220715303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55 w 21600"/>
                <a:gd name="T31" fmla="*/ 12829 h 21600"/>
                <a:gd name="T32" fmla="*/ 19814 w 21600"/>
                <a:gd name="T33" fmla="*/ 2074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68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68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3" grpId="0" build="p" bldLvl="5" autoUpdateAnimBg="0" advAuto="1000"/>
      <p:bldP spid="76817" grpId="0" build="p" bldLvl="3" autoUpdateAnimBg="0" advAuto="400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Web-based Software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19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an </a:t>
            </a:r>
            <a:r>
              <a:rPr lang="en-US" smtClean="0">
                <a:solidFill>
                  <a:schemeClr val="bg2"/>
                </a:solidFill>
              </a:rPr>
              <a:t>application service provider</a:t>
            </a:r>
            <a:r>
              <a:rPr lang="en-US" smtClean="0">
                <a:solidFill>
                  <a:srgbClr val="D94439"/>
                </a:solidFill>
              </a:rPr>
              <a:t> </a:t>
            </a:r>
            <a:r>
              <a:rPr lang="en-US" smtClean="0">
                <a:solidFill>
                  <a:schemeClr val="bg2"/>
                </a:solidFill>
              </a:rPr>
              <a:t>(ASP)?</a:t>
            </a:r>
          </a:p>
        </p:txBody>
      </p:sp>
      <p:sp>
        <p:nvSpPr>
          <p:cNvPr id="46084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1938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kumimoji="1" lang="en-US" sz="1200">
                <a:solidFill>
                  <a:srgbClr val="000099"/>
                </a:solidFill>
                <a:latin typeface="Arial Narrow" pitchFamily="34" charset="0"/>
              </a:rPr>
              <a:t>p. 164</a:t>
            </a:r>
          </a:p>
        </p:txBody>
      </p:sp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457200" y="2209800"/>
            <a:ext cx="4114800" cy="3429000"/>
            <a:chOff x="288" y="1392"/>
            <a:chExt cx="2592" cy="2160"/>
          </a:xfrm>
        </p:grpSpPr>
        <p:sp>
          <p:nvSpPr>
            <p:cNvPr id="78858" name="AutoShape 10"/>
            <p:cNvSpPr>
              <a:spLocks noChangeArrowheads="1"/>
            </p:cNvSpPr>
            <p:nvPr/>
          </p:nvSpPr>
          <p:spPr bwMode="auto">
            <a:xfrm flipH="1" flipV="1">
              <a:off x="288" y="1392"/>
              <a:ext cx="2592" cy="2160"/>
            </a:xfrm>
            <a:prstGeom prst="rtTriangle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>
              <a:outerShdw dist="107763" dir="13500000" algn="ctr" rotWithShape="0">
                <a:schemeClr val="bg2"/>
              </a:outerShdw>
            </a:effectLst>
          </p:spPr>
          <p:txBody>
            <a:bodyPr rot="10800000" wrap="none" anchor="ctr"/>
            <a:lstStyle/>
            <a:p>
              <a:pPr algn="ctr">
                <a:spcBef>
                  <a:spcPct val="50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  <a:defRPr/>
              </a:pPr>
              <a:endParaRPr kumimoji="1" lang="en-US" sz="18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8859" name="Rectangle 11"/>
            <p:cNvSpPr>
              <a:spLocks noChangeArrowheads="1"/>
            </p:cNvSpPr>
            <p:nvPr/>
          </p:nvSpPr>
          <p:spPr bwMode="auto">
            <a:xfrm>
              <a:off x="768" y="1440"/>
              <a:ext cx="1968" cy="10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r">
                <a:spcBef>
                  <a:spcPct val="5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  <a:defRPr/>
              </a:pPr>
              <a:r>
                <a:rPr kumimoji="1" lang="en-US" sz="2000" b="1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Third-party organization that manages and distributes software </a:t>
              </a:r>
              <a:br>
                <a:rPr kumimoji="1" lang="en-US" sz="2000" b="1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</a:br>
              <a:r>
                <a:rPr kumimoji="1" lang="en-US" sz="2000" b="1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and services </a:t>
              </a:r>
              <a:br>
                <a:rPr kumimoji="1" lang="en-US" sz="2000" b="1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</a:br>
              <a:r>
                <a:rPr kumimoji="1" lang="en-US" sz="2000" b="1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on the Web</a:t>
              </a:r>
            </a:p>
          </p:txBody>
        </p:sp>
      </p:grpSp>
      <p:grpSp>
        <p:nvGrpSpPr>
          <p:cNvPr id="3" name="Group 24"/>
          <p:cNvGrpSpPr>
            <a:grpSpLocks/>
          </p:cNvGrpSpPr>
          <p:nvPr/>
        </p:nvGrpSpPr>
        <p:grpSpPr bwMode="auto">
          <a:xfrm>
            <a:off x="4572000" y="2209800"/>
            <a:ext cx="4114800" cy="3429000"/>
            <a:chOff x="2880" y="1392"/>
            <a:chExt cx="2592" cy="2160"/>
          </a:xfrm>
        </p:grpSpPr>
        <p:sp>
          <p:nvSpPr>
            <p:cNvPr id="78855" name="AutoShape 7"/>
            <p:cNvSpPr>
              <a:spLocks noChangeArrowheads="1"/>
            </p:cNvSpPr>
            <p:nvPr/>
          </p:nvSpPr>
          <p:spPr bwMode="auto">
            <a:xfrm flipV="1">
              <a:off x="2880" y="1392"/>
              <a:ext cx="2592" cy="2160"/>
            </a:xfrm>
            <a:prstGeom prst="rtTriangle">
              <a:avLst/>
            </a:prstGeom>
            <a:solidFill>
              <a:srgbClr val="008080"/>
            </a:solidFill>
            <a:ln w="9525">
              <a:noFill/>
              <a:miter lim="800000"/>
              <a:headEnd/>
              <a:tailEnd/>
            </a:ln>
            <a:effectLst>
              <a:outerShdw dist="107763" dir="18900000" algn="ctr" rotWithShape="0">
                <a:schemeClr val="bg2"/>
              </a:outerShdw>
            </a:effectLst>
          </p:spPr>
          <p:txBody>
            <a:bodyPr rot="10800000" wrap="none" anchor="ctr"/>
            <a:lstStyle/>
            <a:p>
              <a:pPr algn="ctr">
                <a:spcBef>
                  <a:spcPct val="50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  <a:defRPr/>
              </a:pPr>
              <a:endParaRPr kumimoji="1" lang="en-US" sz="18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8860" name="Rectangle 12"/>
            <p:cNvSpPr>
              <a:spLocks noChangeArrowheads="1"/>
            </p:cNvSpPr>
            <p:nvPr/>
          </p:nvSpPr>
          <p:spPr bwMode="auto">
            <a:xfrm>
              <a:off x="3024" y="1440"/>
              <a:ext cx="1440" cy="10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  <a:defRPr/>
              </a:pPr>
              <a:r>
                <a:rPr kumimoji="1" lang="en-US" sz="2000" b="1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Allows companies to outsource information technology (IT) needs</a:t>
              </a:r>
            </a:p>
          </p:txBody>
        </p:sp>
      </p:grp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6088" name="AutoShape 21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89" name="Text Box 22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8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7" presetClass="entr" presetSubtype="2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0"/>
                            </p:stCondLst>
                            <p:childTnLst>
                              <p:par>
                                <p:cTn id="16" presetID="17" presetClass="entr" presetSubtype="8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1" grpId="0" build="p" bldLvl="5" autoUpdateAnimBg="0" advAuto="100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301625" y="0"/>
            <a:ext cx="8842375" cy="806450"/>
          </a:xfrm>
        </p:spPr>
        <p:txBody>
          <a:bodyPr/>
          <a:lstStyle/>
          <a:p>
            <a:r>
              <a:rPr lang="en-US" sz="2500" smtClean="0"/>
              <a:t>Learning Aids and Support Tools for Application Software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5857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</a:t>
            </a:r>
            <a:r>
              <a:rPr lang="en-US" smtClean="0">
                <a:solidFill>
                  <a:srgbClr val="D94439"/>
                </a:solidFill>
              </a:rPr>
              <a:t>Online Help</a:t>
            </a:r>
            <a:r>
              <a:rPr lang="en-US" smtClean="0"/>
              <a:t>?</a:t>
            </a:r>
          </a:p>
        </p:txBody>
      </p:sp>
      <p:sp>
        <p:nvSpPr>
          <p:cNvPr id="47108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6510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kumimoji="1" lang="en-US" sz="1200">
                <a:solidFill>
                  <a:srgbClr val="000099"/>
                </a:solidFill>
                <a:latin typeface="Arial Narrow" pitchFamily="34" charset="0"/>
              </a:rPr>
              <a:t>p. 164 - 165 Fig. 3-44a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7112" name="AutoShape 13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13" name="Text Box 14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82959" name="Rectangle 15"/>
          <p:cNvSpPr>
            <a:spLocks noChangeArrowheads="1"/>
          </p:cNvSpPr>
          <p:nvPr/>
        </p:nvSpPr>
        <p:spPr bwMode="auto">
          <a:xfrm>
            <a:off x="304800" y="1524000"/>
            <a:ext cx="8585200" cy="157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Electronic equivalent of a user manual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53200" y="990600"/>
            <a:ext cx="2201377" cy="485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29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8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7" grpId="0" build="p" bldLvl="5" autoUpdateAnimBg="0" advAuto="1000"/>
      <p:bldP spid="82959" grpId="0" build="p" bldLvl="2" autoUpdateAnimBg="0" advAuto="300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500" smtClean="0"/>
              <a:t>Learning Aids and Support Tools for Application Software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19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Web-based Help?</a:t>
            </a:r>
          </a:p>
        </p:txBody>
      </p:sp>
      <p:sp>
        <p:nvSpPr>
          <p:cNvPr id="48132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7272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kumimoji="1" lang="en-US" sz="1200">
                <a:solidFill>
                  <a:srgbClr val="000099"/>
                </a:solidFill>
                <a:latin typeface="Arial Narrow" pitchFamily="34" charset="0"/>
              </a:rPr>
              <a:t>p. 164 - 165 Fig. 3-44b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8136" name="AutoShape 13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37" name="Text Box 14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85007" name="Rectangle 15"/>
          <p:cNvSpPr>
            <a:spLocks noChangeArrowheads="1"/>
          </p:cNvSpPr>
          <p:nvPr/>
        </p:nvSpPr>
        <p:spPr bwMode="auto">
          <a:xfrm>
            <a:off x="304800" y="1547813"/>
            <a:ext cx="8585200" cy="355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A Web site linked from online Help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Provides updates and more resources to respond </a:t>
            </a:r>
            <a:b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to technical issues about a program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Some Web sites contain </a:t>
            </a:r>
            <a:b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chat rooms where a user </a:t>
            </a:r>
            <a:b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can talk directly with a </a:t>
            </a:r>
            <a:b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technical support person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19600" y="2819400"/>
            <a:ext cx="4267200" cy="3021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50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50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50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007" grpId="0" build="p" bldLvl="2" autoUpdateAnimBg="0" advAuto="400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48" name="Rectangle 52"/>
          <p:cNvSpPr>
            <a:spLocks noChangeArrowheads="1"/>
          </p:cNvSpPr>
          <p:nvPr/>
        </p:nvSpPr>
        <p:spPr bwMode="auto">
          <a:xfrm>
            <a:off x="304800" y="1547813"/>
            <a:ext cx="6172200" cy="355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Self-directed, self-paced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instruction on a topic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on the Web</a:t>
            </a:r>
          </a:p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 b="1">
                <a:solidFill>
                  <a:srgbClr val="D94439"/>
                </a:solidFill>
                <a:latin typeface="Times New Roman" pitchFamily="18" charset="0"/>
              </a:rPr>
              <a:t>Distance learning (DL)</a:t>
            </a: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 is </a:t>
            </a:r>
            <a:br>
              <a:rPr kumimoji="1" lang="en-US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the delivery of education </a:t>
            </a:r>
            <a:br>
              <a:rPr kumimoji="1" lang="en-US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at one location while the </a:t>
            </a:r>
            <a:br>
              <a:rPr kumimoji="1" lang="en-US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learning takes place at </a:t>
            </a:r>
            <a:br>
              <a:rPr kumimoji="1" lang="en-US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other locations</a:t>
            </a:r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500" smtClean="0"/>
              <a:t>Learning Aids and Support Tools Within an Application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6172200" cy="6619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</a:t>
            </a:r>
            <a:r>
              <a:rPr lang="en-US" smtClean="0">
                <a:solidFill>
                  <a:srgbClr val="D94439"/>
                </a:solidFill>
              </a:rPr>
              <a:t>Web-based training (WBT)</a:t>
            </a:r>
            <a:r>
              <a:rPr lang="en-US" smtClean="0"/>
              <a:t>?</a:t>
            </a:r>
          </a:p>
        </p:txBody>
      </p:sp>
      <p:sp>
        <p:nvSpPr>
          <p:cNvPr id="49157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422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kumimoji="1" lang="en-US" sz="1200">
                <a:solidFill>
                  <a:srgbClr val="000099"/>
                </a:solidFill>
                <a:latin typeface="Arial Narrow" pitchFamily="34" charset="0"/>
              </a:rPr>
              <a:t>p. 165 - 166 Fig. 3-45</a:t>
            </a:r>
          </a:p>
        </p:txBody>
      </p:sp>
      <p:grpSp>
        <p:nvGrpSpPr>
          <p:cNvPr id="2" name="Group 49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9160" name="AutoShape 50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161" name="Text Box 51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pic>
        <p:nvPicPr>
          <p:cNvPr id="10" name="Picture 9" descr="CFig3-45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2209800"/>
            <a:ext cx="4038600" cy="27410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09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09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48" grpId="0" build="p" bldLvl="3" autoUpdateAnimBg="0" advAuto="4000"/>
      <p:bldP spid="80899" grpId="0" build="p" bldLvl="5" autoUpdateAnimBg="0" advAuto="100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 of Application Software</a:t>
            </a:r>
          </a:p>
        </p:txBody>
      </p:sp>
      <p:sp>
        <p:nvSpPr>
          <p:cNvPr id="100356" name="AutoShape 4"/>
          <p:cNvSpPr>
            <a:spLocks noChangeArrowheads="1"/>
          </p:cNvSpPr>
          <p:nvPr/>
        </p:nvSpPr>
        <p:spPr bwMode="auto">
          <a:xfrm>
            <a:off x="192088" y="1905000"/>
            <a:ext cx="4341812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defRPr/>
            </a:pPr>
            <a:r>
              <a:rPr kumimoji="1" lang="en-US" sz="1800" b="1">
                <a:latin typeface="Times New Roman" pitchFamily="18" charset="0"/>
              </a:rPr>
              <a:t>Application software</a:t>
            </a:r>
          </a:p>
        </p:txBody>
      </p:sp>
      <p:sp>
        <p:nvSpPr>
          <p:cNvPr id="100357" name="AutoShape 5"/>
          <p:cNvSpPr>
            <a:spLocks noChangeArrowheads="1"/>
          </p:cNvSpPr>
          <p:nvPr/>
        </p:nvSpPr>
        <p:spPr bwMode="auto">
          <a:xfrm>
            <a:off x="192088" y="2762250"/>
            <a:ext cx="4341812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defRPr/>
            </a:pPr>
            <a:r>
              <a:rPr kumimoji="1" lang="en-US" sz="1800" b="1">
                <a:latin typeface="Times New Roman" pitchFamily="18" charset="0"/>
              </a:rPr>
              <a:t>Business software</a:t>
            </a:r>
          </a:p>
        </p:txBody>
      </p:sp>
      <p:sp>
        <p:nvSpPr>
          <p:cNvPr id="100358" name="AutoShape 6"/>
          <p:cNvSpPr>
            <a:spLocks noChangeArrowheads="1"/>
          </p:cNvSpPr>
          <p:nvPr/>
        </p:nvSpPr>
        <p:spPr bwMode="auto">
          <a:xfrm>
            <a:off x="192088" y="3563938"/>
            <a:ext cx="4341812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sz="1800" b="1">
                <a:latin typeface="Times New Roman" pitchFamily="18" charset="0"/>
              </a:rPr>
              <a:t>Graphics and multimedia software</a:t>
            </a:r>
          </a:p>
        </p:txBody>
      </p:sp>
      <p:sp>
        <p:nvSpPr>
          <p:cNvPr id="100359" name="AutoShape 7"/>
          <p:cNvSpPr>
            <a:spLocks noChangeArrowheads="1"/>
          </p:cNvSpPr>
          <p:nvPr/>
        </p:nvSpPr>
        <p:spPr bwMode="auto">
          <a:xfrm>
            <a:off x="152400" y="4419600"/>
            <a:ext cx="4341813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defRPr/>
            </a:pPr>
            <a:r>
              <a:rPr kumimoji="1" lang="en-US" sz="1800" b="1">
                <a:latin typeface="Times New Roman" pitchFamily="18" charset="0"/>
              </a:rPr>
              <a:t>Software for home, personal, </a:t>
            </a:r>
            <a:br>
              <a:rPr kumimoji="1" lang="en-US" sz="1800" b="1">
                <a:latin typeface="Times New Roman" pitchFamily="18" charset="0"/>
              </a:rPr>
            </a:br>
            <a:r>
              <a:rPr kumimoji="1" lang="en-US" sz="1800" b="1">
                <a:latin typeface="Times New Roman" pitchFamily="18" charset="0"/>
              </a:rPr>
              <a:t>and educational use</a:t>
            </a:r>
          </a:p>
        </p:txBody>
      </p:sp>
      <p:sp>
        <p:nvSpPr>
          <p:cNvPr id="100360" name="AutoShape 8"/>
          <p:cNvSpPr>
            <a:spLocks noChangeArrowheads="1"/>
          </p:cNvSpPr>
          <p:nvPr/>
        </p:nvSpPr>
        <p:spPr bwMode="auto">
          <a:xfrm>
            <a:off x="4606925" y="1905000"/>
            <a:ext cx="4341813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defRPr/>
            </a:pPr>
            <a:r>
              <a:rPr kumimoji="1" lang="en-US" sz="1800" b="1">
                <a:latin typeface="Times New Roman" pitchFamily="18" charset="0"/>
              </a:rPr>
              <a:t>Software for communications</a:t>
            </a:r>
          </a:p>
        </p:txBody>
      </p:sp>
      <p:sp>
        <p:nvSpPr>
          <p:cNvPr id="100361" name="AutoShape 9"/>
          <p:cNvSpPr>
            <a:spLocks noChangeArrowheads="1"/>
          </p:cNvSpPr>
          <p:nvPr/>
        </p:nvSpPr>
        <p:spPr bwMode="auto">
          <a:xfrm>
            <a:off x="4606925" y="3581400"/>
            <a:ext cx="4341813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defRPr/>
            </a:pPr>
            <a:r>
              <a:rPr kumimoji="1" lang="en-US" sz="1800" b="1">
                <a:latin typeface="Times New Roman" pitchFamily="18" charset="0"/>
              </a:rPr>
              <a:t>Web-based software</a:t>
            </a:r>
          </a:p>
        </p:txBody>
      </p:sp>
      <p:sp>
        <p:nvSpPr>
          <p:cNvPr id="100362" name="AutoShape 10"/>
          <p:cNvSpPr>
            <a:spLocks noChangeArrowheads="1"/>
          </p:cNvSpPr>
          <p:nvPr/>
        </p:nvSpPr>
        <p:spPr bwMode="auto">
          <a:xfrm>
            <a:off x="4606925" y="4419600"/>
            <a:ext cx="4341813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sz="1800" b="1">
                <a:latin typeface="Times New Roman" pitchFamily="18" charset="0"/>
              </a:rPr>
              <a:t>Learning aids and support tools </a:t>
            </a:r>
            <a:br>
              <a:rPr kumimoji="1" lang="en-US" sz="1800" b="1">
                <a:latin typeface="Times New Roman" pitchFamily="18" charset="0"/>
              </a:rPr>
            </a:br>
            <a:r>
              <a:rPr kumimoji="1" lang="en-US" sz="1800" b="1">
                <a:latin typeface="Times New Roman" pitchFamily="18" charset="0"/>
              </a:rPr>
              <a:t>within an application</a:t>
            </a:r>
          </a:p>
        </p:txBody>
      </p:sp>
      <p:sp>
        <p:nvSpPr>
          <p:cNvPr id="100368" name="Text Box 16"/>
          <p:cNvSpPr txBox="1">
            <a:spLocks noChangeArrowheads="1"/>
          </p:cNvSpPr>
          <p:nvPr/>
        </p:nvSpPr>
        <p:spPr bwMode="auto">
          <a:xfrm>
            <a:off x="457200" y="6029325"/>
            <a:ext cx="23304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2000" b="1">
                <a:solidFill>
                  <a:srgbClr val="000099"/>
                </a:solidFill>
                <a:latin typeface="Garamond" pitchFamily="18" charset="0"/>
              </a:rPr>
              <a:t>Chapter 3 Complete</a:t>
            </a:r>
          </a:p>
        </p:txBody>
      </p:sp>
      <p:sp>
        <p:nvSpPr>
          <p:cNvPr id="100369" name="AutoShape 17"/>
          <p:cNvSpPr>
            <a:spLocks noChangeArrowheads="1"/>
          </p:cNvSpPr>
          <p:nvPr/>
        </p:nvSpPr>
        <p:spPr bwMode="auto">
          <a:xfrm>
            <a:off x="4648200" y="2743200"/>
            <a:ext cx="4341813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defRPr/>
            </a:pPr>
            <a:r>
              <a:rPr kumimoji="1" lang="en-US" sz="1800" b="1">
                <a:latin typeface="Times New Roman" pitchFamily="18" charset="0"/>
              </a:rPr>
              <a:t>Widely used utility programs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0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0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0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0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0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0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9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0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0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6000"/>
                            </p:stCondLst>
                            <p:childTnLst>
                              <p:par>
                                <p:cTn id="37" presetID="3" presetClass="entr" presetSubtype="5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9" dur="500"/>
                                        <p:tgtEl>
                                          <p:spTgt spid="100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6" grpId="0" animBg="1" autoUpdateAnimBg="0"/>
      <p:bldP spid="100357" grpId="0" animBg="1" autoUpdateAnimBg="0"/>
      <p:bldP spid="100358" grpId="0" animBg="1" autoUpdateAnimBg="0"/>
      <p:bldP spid="100359" grpId="0" animBg="1" autoUpdateAnimBg="0"/>
      <p:bldP spid="100360" grpId="0" animBg="1" autoUpdateAnimBg="0"/>
      <p:bldP spid="100361" grpId="0" animBg="1" autoUpdateAnimBg="0"/>
      <p:bldP spid="100362" grpId="0" animBg="1" autoUpdateAnimBg="0"/>
      <p:bldP spid="100368" grpId="0" autoUpdateAnimBg="0"/>
      <p:bldP spid="100369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Application Software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4267200" cy="6619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system software?</a:t>
            </a:r>
          </a:p>
        </p:txBody>
      </p:sp>
      <p:sp>
        <p:nvSpPr>
          <p:cNvPr id="7172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1938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kumimoji="1" lang="en-US" sz="1200">
                <a:solidFill>
                  <a:srgbClr val="000099"/>
                </a:solidFill>
                <a:latin typeface="Arial Narrow" pitchFamily="34" charset="0"/>
              </a:rPr>
              <a:t>p. 135 Fig. 3-2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7176" name="AutoShape 18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7" name="Text Box 19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9236" name="Rectangle 20"/>
          <p:cNvSpPr>
            <a:spLocks noChangeArrowheads="1"/>
          </p:cNvSpPr>
          <p:nvPr/>
        </p:nvSpPr>
        <p:spPr bwMode="auto">
          <a:xfrm>
            <a:off x="304800" y="1524000"/>
            <a:ext cx="42672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Serves as the interface between the user, the application software, and the computer’s hardware</a:t>
            </a:r>
          </a:p>
        </p:txBody>
      </p:sp>
      <p:pic>
        <p:nvPicPr>
          <p:cNvPr id="10" name="Picture 9" descr="CFig3-02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19200"/>
            <a:ext cx="4038600" cy="4588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 bldLvl="5" autoUpdateAnimBg="0" advAuto="1000"/>
      <p:bldP spid="9236" grpId="0" build="p" bldLvl="2" autoUpdateAnimBg="0" advAuto="400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Application Software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7381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How do you start an application?</a:t>
            </a: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152400" y="6400800"/>
            <a:ext cx="17272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1200">
                <a:solidFill>
                  <a:srgbClr val="000099"/>
                </a:solidFill>
                <a:latin typeface="Arial Narrow" pitchFamily="34" charset="0"/>
              </a:rPr>
              <a:t>p. 136 - 137 Fig. 3-3</a:t>
            </a:r>
          </a:p>
        </p:txBody>
      </p:sp>
      <p:sp>
        <p:nvSpPr>
          <p:cNvPr id="11289" name="Rectangle 25"/>
          <p:cNvSpPr>
            <a:spLocks noChangeArrowheads="1"/>
          </p:cNvSpPr>
          <p:nvPr/>
        </p:nvSpPr>
        <p:spPr bwMode="auto">
          <a:xfrm>
            <a:off x="304800" y="1524000"/>
            <a:ext cx="3429000" cy="447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From the </a:t>
            </a:r>
            <a:r>
              <a:rPr kumimoji="1" lang="en-US" sz="2600" b="1">
                <a:solidFill>
                  <a:srgbClr val="D94439"/>
                </a:solidFill>
                <a:latin typeface="Times New Roman" pitchFamily="18" charset="0"/>
              </a:rPr>
              <a:t>desktop</a:t>
            </a: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, click the Start </a:t>
            </a:r>
            <a:r>
              <a:rPr kumimoji="1" lang="en-US" sz="2600" b="1">
                <a:solidFill>
                  <a:srgbClr val="D94439"/>
                </a:solidFill>
                <a:latin typeface="Times New Roman" pitchFamily="18" charset="0"/>
              </a:rPr>
              <a:t>button</a:t>
            </a: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, point to All Programs, and click the name of the application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The program’s instructions load into memory</a:t>
            </a:r>
          </a:p>
        </p:txBody>
      </p:sp>
      <p:grpSp>
        <p:nvGrpSpPr>
          <p:cNvPr id="2" name="Group 26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8200" name="AutoShape 27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1" name="Text Box 28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pic>
        <p:nvPicPr>
          <p:cNvPr id="10" name="Picture 9" descr="CFig3-03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1600200"/>
            <a:ext cx="5201920" cy="449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2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 autoUpdateAnimBg="0" advAuto="1000"/>
      <p:bldP spid="11289" grpId="0" build="p" bldLvl="2" autoUpdateAnimBg="0" advAuto="300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Application Software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5857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 </a:t>
            </a:r>
            <a:r>
              <a:rPr lang="en-US" smtClean="0">
                <a:solidFill>
                  <a:srgbClr val="D94439"/>
                </a:solidFill>
              </a:rPr>
              <a:t>window</a:t>
            </a:r>
            <a:r>
              <a:rPr lang="en-US" smtClean="0"/>
              <a:t>?</a:t>
            </a:r>
          </a:p>
        </p:txBody>
      </p:sp>
      <p:sp>
        <p:nvSpPr>
          <p:cNvPr id="9220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3462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kumimoji="1" lang="en-US" sz="1200">
                <a:solidFill>
                  <a:srgbClr val="000099"/>
                </a:solidFill>
                <a:latin typeface="Arial Narrow" pitchFamily="34" charset="0"/>
              </a:rPr>
              <a:t>p. 136 - 137 Fig. 3-3 </a:t>
            </a:r>
          </a:p>
        </p:txBody>
      </p:sp>
      <p:sp>
        <p:nvSpPr>
          <p:cNvPr id="13330" name="Rectangle 18"/>
          <p:cNvSpPr>
            <a:spLocks noChangeArrowheads="1"/>
          </p:cNvSpPr>
          <p:nvPr/>
        </p:nvSpPr>
        <p:spPr bwMode="auto">
          <a:xfrm>
            <a:off x="304800" y="1524000"/>
            <a:ext cx="8585200" cy="150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A rectangular area of the screen that displays data and information</a:t>
            </a:r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9224" name="AutoShape 20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5" name="Text Box 21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pic>
        <p:nvPicPr>
          <p:cNvPr id="9226" name="Picture 10" descr="C:\Documents and Settings\Steve\My Documents\Course Presenters\DC 2009\Figures\Working Art\Ch_03\fig03_03\fig03_03\DC09_ch3_fig_3c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57600" y="2057400"/>
            <a:ext cx="2743200" cy="39346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 bldLvl="5" autoUpdateAnimBg="0" advAuto="1000"/>
      <p:bldP spid="13330" grpId="0" build="p" bldLvl="2" autoUpdateAnimBg="0" advAuto="300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Application Software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19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 dialog box?</a:t>
            </a:r>
          </a:p>
        </p:txBody>
      </p:sp>
      <p:sp>
        <p:nvSpPr>
          <p:cNvPr id="10244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422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kumimoji="1" lang="en-US" sz="1200">
                <a:solidFill>
                  <a:srgbClr val="000099"/>
                </a:solidFill>
                <a:latin typeface="Arial Narrow" pitchFamily="34" charset="0"/>
              </a:rPr>
              <a:t>p. 136 - 137 Fig. 3-3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0248" name="AutoShape 17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9" name="Text Box 18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5379" name="Rectangle 19"/>
          <p:cNvSpPr>
            <a:spLocks noChangeArrowheads="1"/>
          </p:cNvSpPr>
          <p:nvPr/>
        </p:nvSpPr>
        <p:spPr bwMode="auto">
          <a:xfrm>
            <a:off x="304800" y="1547813"/>
            <a:ext cx="8585200" cy="150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A window that provides information, presents available options, or requests a response</a:t>
            </a:r>
          </a:p>
        </p:txBody>
      </p:sp>
      <p:pic>
        <p:nvPicPr>
          <p:cNvPr id="10250" name="Picture 10" descr="C:\Documents and Settings\Steve\My Documents\Course Presenters\DC 2009\Figures\Working Art\Ch_03\fig03_03\fig03_03\DC09_ch3_fig_3e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2590800"/>
            <a:ext cx="3901592" cy="3514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8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 bldLvl="5" autoUpdateAnimBg="0" advAuto="1000"/>
      <p:bldP spid="15379" grpId="0" build="p" bldLvl="2" autoUpdateAnimBg="0" advAuto="300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Business Software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2200"/>
            <a:ext cx="4572000" cy="5842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</a:t>
            </a:r>
            <a:r>
              <a:rPr lang="en-US" smtClean="0">
                <a:solidFill>
                  <a:srgbClr val="D94439"/>
                </a:solidFill>
              </a:rPr>
              <a:t>business software</a:t>
            </a:r>
            <a:r>
              <a:rPr lang="en-US" smtClean="0"/>
              <a:t>?</a:t>
            </a:r>
          </a:p>
        </p:txBody>
      </p:sp>
      <p:sp>
        <p:nvSpPr>
          <p:cNvPr id="11268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1938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kumimoji="1" lang="en-US" sz="1200">
                <a:solidFill>
                  <a:srgbClr val="000099"/>
                </a:solidFill>
                <a:latin typeface="Arial Narrow" pitchFamily="34" charset="0"/>
              </a:rPr>
              <a:t>p. 138 Fig. 3-4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1272" name="AutoShape 13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3" name="Text Box 14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7423" name="Rectangle 15"/>
          <p:cNvSpPr>
            <a:spLocks noChangeArrowheads="1"/>
          </p:cNvSpPr>
          <p:nvPr/>
        </p:nvSpPr>
        <p:spPr bwMode="auto">
          <a:xfrm>
            <a:off x="304800" y="1524000"/>
            <a:ext cx="8382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Application software that assists people in becoming more effective and efficient</a:t>
            </a:r>
          </a:p>
        </p:txBody>
      </p:sp>
      <p:pic>
        <p:nvPicPr>
          <p:cNvPr id="10" name="Picture 9" descr="CFig3-04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514600"/>
            <a:ext cx="4715011" cy="3886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4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 bldLvl="5" autoUpdateAnimBg="0" advAuto="1000"/>
      <p:bldP spid="17423" grpId="0" build="p" bldLvl="2" autoUpdateAnimBg="0" advAuto="3000"/>
    </p:bldLst>
  </p:timing>
</p:sld>
</file>

<file path=ppt/theme/theme1.xml><?xml version="1.0" encoding="utf-8"?>
<a:theme xmlns:a="http://schemas.openxmlformats.org/drawingml/2006/main" name="1_dt2">
  <a:themeElements>
    <a:clrScheme name="">
      <a:dk1>
        <a:srgbClr val="001932"/>
      </a:dk1>
      <a:lt1>
        <a:srgbClr val="FFFFFF"/>
      </a:lt1>
      <a:dk2>
        <a:srgbClr val="2181B7"/>
      </a:dk2>
      <a:lt2>
        <a:srgbClr val="CCFFFF"/>
      </a:lt2>
      <a:accent1>
        <a:srgbClr val="99FFCC"/>
      </a:accent1>
      <a:accent2>
        <a:srgbClr val="01B0FF"/>
      </a:accent2>
      <a:accent3>
        <a:srgbClr val="ABC1D8"/>
      </a:accent3>
      <a:accent4>
        <a:srgbClr val="DADADA"/>
      </a:accent4>
      <a:accent5>
        <a:srgbClr val="CAFFE2"/>
      </a:accent5>
      <a:accent6>
        <a:srgbClr val="019FE7"/>
      </a:accent6>
      <a:hlink>
        <a:srgbClr val="6666FF"/>
      </a:hlink>
      <a:folHlink>
        <a:srgbClr val="1C6D9A"/>
      </a:folHlink>
    </a:clrScheme>
    <a:fontScheme name="1_dt2">
      <a:majorFont>
        <a:latin typeface="Franklin Gothic Demi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1_dt2 1">
        <a:dk1>
          <a:srgbClr val="000000"/>
        </a:dk1>
        <a:lt1>
          <a:srgbClr val="FFFFFF"/>
        </a:lt1>
        <a:dk2>
          <a:srgbClr val="000000"/>
        </a:dk2>
        <a:lt2>
          <a:srgbClr val="FFCC00"/>
        </a:lt2>
        <a:accent1>
          <a:srgbClr val="FF9900"/>
        </a:accent1>
        <a:accent2>
          <a:srgbClr val="D60093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C20085"/>
        </a:accent6>
        <a:hlink>
          <a:srgbClr val="9966FF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DC2008</Template>
  <TotalTime>1716</TotalTime>
  <Words>1485</Words>
  <Application>Microsoft PowerPoint</Application>
  <PresentationFormat>On-screen Show (4:3)</PresentationFormat>
  <Paragraphs>353</Paragraphs>
  <Slides>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1_dt2</vt:lpstr>
      <vt:lpstr>Chapter 3  Application Software</vt:lpstr>
      <vt:lpstr>Chapter 3 Objectives</vt:lpstr>
      <vt:lpstr>Application Software</vt:lpstr>
      <vt:lpstr>Application Software</vt:lpstr>
      <vt:lpstr>Application Software</vt:lpstr>
      <vt:lpstr>Application Software</vt:lpstr>
      <vt:lpstr>Application Software</vt:lpstr>
      <vt:lpstr>Application Software</vt:lpstr>
      <vt:lpstr>Business Software</vt:lpstr>
      <vt:lpstr>Business Software</vt:lpstr>
      <vt:lpstr>Business Software</vt:lpstr>
      <vt:lpstr>Business Software</vt:lpstr>
      <vt:lpstr>Business Software</vt:lpstr>
      <vt:lpstr>Business Software</vt:lpstr>
      <vt:lpstr>Business Software</vt:lpstr>
      <vt:lpstr>Business Software</vt:lpstr>
      <vt:lpstr>Business Software</vt:lpstr>
      <vt:lpstr>Business Software</vt:lpstr>
      <vt:lpstr>Business Software</vt:lpstr>
      <vt:lpstr>Business Software</vt:lpstr>
      <vt:lpstr>Business Software</vt:lpstr>
      <vt:lpstr>Business Software</vt:lpstr>
      <vt:lpstr>Business Software</vt:lpstr>
      <vt:lpstr>Business Software</vt:lpstr>
      <vt:lpstr>Business Software</vt:lpstr>
      <vt:lpstr>Business Software</vt:lpstr>
      <vt:lpstr>Business Software</vt:lpstr>
      <vt:lpstr>Business Software</vt:lpstr>
      <vt:lpstr>Graphics and Multimedia Software</vt:lpstr>
      <vt:lpstr>Graphics and Multimedia Software</vt:lpstr>
      <vt:lpstr>Graphics and Multimedia Software</vt:lpstr>
      <vt:lpstr>Graphics and Multimedia Software</vt:lpstr>
      <vt:lpstr>Graphics and Multimedia Software</vt:lpstr>
      <vt:lpstr>Graphics and Multimedia Software</vt:lpstr>
      <vt:lpstr>Graphics and Multimedia Software</vt:lpstr>
      <vt:lpstr>Graphics and Multimedia Software</vt:lpstr>
      <vt:lpstr>Graphics and Multimedia Software</vt:lpstr>
      <vt:lpstr>Software for Home, Personal, and Educational Use</vt:lpstr>
      <vt:lpstr>Application Software for Communications</vt:lpstr>
      <vt:lpstr>Popular Utility Programs</vt:lpstr>
      <vt:lpstr>Web-based Software</vt:lpstr>
      <vt:lpstr>Web-based Software</vt:lpstr>
      <vt:lpstr>Web-based Software</vt:lpstr>
      <vt:lpstr>Learning Aids and Support Tools for Application Software</vt:lpstr>
      <vt:lpstr>Learning Aids and Support Tools for Application Software</vt:lpstr>
      <vt:lpstr>Learning Aids and Support Tools Within an Application</vt:lpstr>
      <vt:lpstr>Summary of Application Software</vt:lpstr>
    </vt:vector>
  </TitlesOfParts>
  <Company>nSight, Inc.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Discovering Computers 2009</dc:title>
  <dc:creator>Steven Freund</dc:creator>
  <cp:lastModifiedBy>Steven Freund</cp:lastModifiedBy>
  <cp:revision>212</cp:revision>
  <dcterms:created xsi:type="dcterms:W3CDTF">2002-10-17T18:55:30Z</dcterms:created>
  <dcterms:modified xsi:type="dcterms:W3CDTF">2008-01-12T16:26:02Z</dcterms:modified>
</cp:coreProperties>
</file>